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12192000" cy="6858000"/>
  <p:embeddedFontLst>
    <p:embeddedFont>
      <p:font typeface="Robo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74">
          <p15:clr>
            <a:srgbClr val="000000"/>
          </p15:clr>
        </p15:guide>
        <p15:guide id="2" pos="2892">
          <p15:clr>
            <a:srgbClr val="000000"/>
          </p15:clr>
        </p15:guide>
        <p15:guide id="3" pos="4500">
          <p15:clr>
            <a:srgbClr val="747775"/>
          </p15:clr>
        </p15:guide>
        <p15:guide id="4" pos="288">
          <p15:clr>
            <a:srgbClr val="747775"/>
          </p15:clr>
        </p15:guide>
        <p15:guide id="5" orient="horz" pos="557">
          <p15:clr>
            <a:srgbClr val="747775"/>
          </p15:clr>
        </p15:guide>
        <p15:guide id="6" pos="7392">
          <p15:clr>
            <a:srgbClr val="747775"/>
          </p15:clr>
        </p15:guide>
        <p15:guide id="7" pos="1913">
          <p15:clr>
            <a:srgbClr val="747775"/>
          </p15:clr>
        </p15:guide>
        <p15:guide id="8" pos="5496">
          <p15:clr>
            <a:srgbClr val="747775"/>
          </p15:clr>
        </p15:guide>
        <p15:guide id="9" orient="horz" pos="2369">
          <p15:clr>
            <a:srgbClr val="747775"/>
          </p15:clr>
        </p15:guide>
        <p15:guide id="10" orient="horz" pos="151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g7AepSOxSdw+OTMRp52p5KyBef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74" orient="horz"/>
        <p:guide pos="2892"/>
        <p:guide pos="4500"/>
        <p:guide pos="288"/>
        <p:guide pos="557" orient="horz"/>
        <p:guide pos="7392"/>
        <p:guide pos="1913"/>
        <p:guide pos="5496"/>
        <p:guide pos="2369" orient="horz"/>
        <p:guide pos="1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077c1afd3_1_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7019" lvl="0" marL="299085" rtl="0" algn="l">
              <a:spcBef>
                <a:spcPts val="600"/>
              </a:spcBef>
              <a:spcAft>
                <a:spcPts val="0"/>
              </a:spcAft>
              <a:buClr>
                <a:srgbClr val="F96600"/>
              </a:buClr>
              <a:buSzPts val="1350"/>
              <a:buChar char="–"/>
            </a:pPr>
            <a:r>
              <a:rPr lang="en-US" sz="1600">
                <a:solidFill>
                  <a:schemeClr val="dk1"/>
                </a:solidFill>
              </a:rPr>
              <a:t>Capacity for increased stock compensation</a:t>
            </a:r>
            <a:endParaRPr/>
          </a:p>
        </p:txBody>
      </p:sp>
      <p:sp>
        <p:nvSpPr>
          <p:cNvPr id="234" name="Google Shape;234;g2a077c1afd3_1_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077c1afd3_2_1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077c1afd3_2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0868e26cb_1_8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0868e26cb_1_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0868e26cb_1_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0868e26cb_1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ca64832df_6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ca64832df_6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2a1c0ddee_1_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2a1c0ddee_1_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24c8a0e29_1_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a24c8a0e29_1_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df894a509_0_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df894a509_0_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207549e14_1_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6207549e14_1_2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0868e26cb_1_2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0868e26cb_1_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077c1afd3_0_7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a077c1afd3_0_7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4c8a0e29_0_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2a24c8a0e29_0_67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23e2194ed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a23e2194ed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24c8a0e29_0_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a24c8a0e29_0_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2d7d3a225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62d7d3a225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945743" y="1296314"/>
            <a:ext cx="9879330" cy="446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7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7"/>
          <p:cNvSpPr/>
          <p:nvPr/>
        </p:nvSpPr>
        <p:spPr>
          <a:xfrm>
            <a:off x="402336" y="390143"/>
            <a:ext cx="11384280" cy="0"/>
          </a:xfrm>
          <a:custGeom>
            <a:rect b="b" l="l" r="r" t="t"/>
            <a:pathLst>
              <a:path extrusionOk="0" h="120000" w="11384280">
                <a:moveTo>
                  <a:pt x="0" y="0"/>
                </a:moveTo>
                <a:lnTo>
                  <a:pt x="11384280" y="0"/>
                </a:lnTo>
              </a:path>
            </a:pathLst>
          </a:custGeom>
          <a:noFill/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28831" y="6557771"/>
            <a:ext cx="265175" cy="21488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9ca64832df_0_70"/>
          <p:cNvSpPr txBox="1"/>
          <p:nvPr>
            <p:ph type="title"/>
          </p:nvPr>
        </p:nvSpPr>
        <p:spPr>
          <a:xfrm>
            <a:off x="1768093" y="3103575"/>
            <a:ext cx="8655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29ca64832df_0_70"/>
          <p:cNvSpPr txBox="1"/>
          <p:nvPr>
            <p:ph idx="1" type="body"/>
          </p:nvPr>
        </p:nvSpPr>
        <p:spPr>
          <a:xfrm>
            <a:off x="395122" y="1229613"/>
            <a:ext cx="114018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9ca64832df_0_70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29ca64832df_0_70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29ca64832df_0_70"/>
          <p:cNvSpPr txBox="1"/>
          <p:nvPr>
            <p:ph idx="12" type="sldNum"/>
          </p:nvPr>
        </p:nvSpPr>
        <p:spPr>
          <a:xfrm>
            <a:off x="11796648" y="6572583"/>
            <a:ext cx="18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9ca64832df_0_167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9ca64832df_0_167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29ca64832df_0_167"/>
          <p:cNvSpPr txBox="1"/>
          <p:nvPr>
            <p:ph idx="12" type="sldNum"/>
          </p:nvPr>
        </p:nvSpPr>
        <p:spPr>
          <a:xfrm>
            <a:off x="11796648" y="6572583"/>
            <a:ext cx="18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ca64832df_12_8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9ca64832df_12_8"/>
          <p:cNvSpPr txBox="1"/>
          <p:nvPr>
            <p:ph idx="1" type="body"/>
          </p:nvPr>
        </p:nvSpPr>
        <p:spPr>
          <a:xfrm>
            <a:off x="945743" y="1296314"/>
            <a:ext cx="9879330" cy="446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9ca64832df_12_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9ca64832df_12_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29ca64832df_12_8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ca64832df_12_14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9ca64832df_12_1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9ca64832df_12_1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9ca64832df_12_1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9ca64832df_12_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29ca64832df_12_14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24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24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4"/>
          <p:cNvSpPr txBox="1"/>
          <p:nvPr>
            <p:ph idx="1" type="body"/>
          </p:nvPr>
        </p:nvSpPr>
        <p:spPr>
          <a:xfrm>
            <a:off x="945743" y="1296314"/>
            <a:ext cx="9879330" cy="446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>
              <a:lnSpc>
                <a:spcPct val="100000"/>
              </a:lnSpc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ca64832df_12_0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29ca64832df_12_0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9ca64832df_12_0"/>
          <p:cNvSpPr txBox="1"/>
          <p:nvPr>
            <p:ph type="title"/>
          </p:nvPr>
        </p:nvSpPr>
        <p:spPr>
          <a:xfrm>
            <a:off x="394817" y="607568"/>
            <a:ext cx="11402364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9ca64832df_12_0"/>
          <p:cNvSpPr txBox="1"/>
          <p:nvPr>
            <p:ph idx="1" type="body"/>
          </p:nvPr>
        </p:nvSpPr>
        <p:spPr>
          <a:xfrm>
            <a:off x="945743" y="1296314"/>
            <a:ext cx="9879330" cy="446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g29ca64832df_12_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29ca64832df_12_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9ca64832df_12_0"/>
          <p:cNvSpPr txBox="1"/>
          <p:nvPr>
            <p:ph idx="12" type="sldNum"/>
          </p:nvPr>
        </p:nvSpPr>
        <p:spPr>
          <a:xfrm>
            <a:off x="11795125" y="6571203"/>
            <a:ext cx="201929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slide" Target="/ppt/slides/slide16.xml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slide" Target="/ppt/slides/slide17.xml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slide" Target="/ppt/slides/slide16.xml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slide" Target="/ppt/slides/slide16.xml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6.xm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6.xml"/><Relationship Id="rId4" Type="http://schemas.openxmlformats.org/officeDocument/2006/relationships/image" Target="../media/image9.png"/><Relationship Id="rId10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7.xm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4.xml"/><Relationship Id="rId10" Type="http://schemas.openxmlformats.org/officeDocument/2006/relationships/slide" Target="/ppt/slides/slide12.xml"/><Relationship Id="rId13" Type="http://schemas.openxmlformats.org/officeDocument/2006/relationships/image" Target="../media/image9.png"/><Relationship Id="rId12" Type="http://schemas.openxmlformats.org/officeDocument/2006/relationships/slide" Target="/ppt/slides/slide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slide" Target="/ppt/slides/slide2.xml"/><Relationship Id="rId9" Type="http://schemas.openxmlformats.org/officeDocument/2006/relationships/slide" Target="/ppt/slides/slide11.xml"/><Relationship Id="rId14" Type="http://schemas.openxmlformats.org/officeDocument/2006/relationships/image" Target="../media/image6.png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slide" Target="/ppt/slides/slide16.xml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slide" Target="/ppt/slides/slide16.xml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6.xm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slide" Target="/ppt/slides/slide16.xml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slide" Target="/ppt/slides/slide16.xml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6.xm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6.xml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Relationship Id="rId11" Type="http://schemas.openxmlformats.org/officeDocument/2006/relationships/image" Target="../media/image6.png"/><Relationship Id="rId10" Type="http://schemas.openxmlformats.org/officeDocument/2006/relationships/image" Target="../media/image29.png"/><Relationship Id="rId9" Type="http://schemas.openxmlformats.org/officeDocument/2006/relationships/image" Target="../media/image15.png"/><Relationship Id="rId5" Type="http://schemas.openxmlformats.org/officeDocument/2006/relationships/slide" Target="/ppt/slides/slide16.xml"/><Relationship Id="rId6" Type="http://schemas.openxmlformats.org/officeDocument/2006/relationships/image" Target="../media/image9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8831" y="6563911"/>
            <a:ext cx="265175" cy="208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"/>
          <p:cNvGrpSpPr/>
          <p:nvPr/>
        </p:nvGrpSpPr>
        <p:grpSpPr>
          <a:xfrm>
            <a:off x="0" y="0"/>
            <a:ext cx="12184380" cy="6847330"/>
            <a:chOff x="0" y="0"/>
            <a:chExt cx="12184380" cy="6847330"/>
          </a:xfrm>
        </p:grpSpPr>
        <p:pic>
          <p:nvPicPr>
            <p:cNvPr id="82" name="Google Shape;8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6" y="0"/>
              <a:ext cx="12169139" cy="5814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"/>
            <p:cNvSpPr/>
            <p:nvPr/>
          </p:nvSpPr>
          <p:spPr>
            <a:xfrm>
              <a:off x="0" y="5117591"/>
              <a:ext cx="12184380" cy="1729739"/>
            </a:xfrm>
            <a:custGeom>
              <a:rect b="b" l="l" r="r" t="t"/>
              <a:pathLst>
                <a:path extrusionOk="0" h="1729740" w="12184380">
                  <a:moveTo>
                    <a:pt x="12184380" y="0"/>
                  </a:moveTo>
                  <a:lnTo>
                    <a:pt x="0" y="0"/>
                  </a:lnTo>
                  <a:lnTo>
                    <a:pt x="0" y="1729739"/>
                  </a:lnTo>
                  <a:lnTo>
                    <a:pt x="12184380" y="1729739"/>
                  </a:lnTo>
                  <a:lnTo>
                    <a:pt x="1218438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400811" y="304800"/>
              <a:ext cx="11364595" cy="6126480"/>
            </a:xfrm>
            <a:custGeom>
              <a:rect b="b" l="l" r="r" t="t"/>
              <a:pathLst>
                <a:path extrusionOk="0" h="6126480" w="11364595">
                  <a:moveTo>
                    <a:pt x="0" y="6126480"/>
                  </a:moveTo>
                  <a:lnTo>
                    <a:pt x="11364468" y="6126480"/>
                  </a:lnTo>
                  <a:lnTo>
                    <a:pt x="11364468" y="0"/>
                  </a:lnTo>
                  <a:lnTo>
                    <a:pt x="0" y="0"/>
                  </a:lnTo>
                  <a:lnTo>
                    <a:pt x="0" y="6126480"/>
                  </a:lnTo>
                  <a:close/>
                </a:path>
              </a:pathLst>
            </a:custGeom>
            <a:noFill/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"/>
          <p:cNvSpPr txBox="1"/>
          <p:nvPr/>
        </p:nvSpPr>
        <p:spPr>
          <a:xfrm>
            <a:off x="344900" y="4686625"/>
            <a:ext cx="72885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idx="12" type="sldNum"/>
          </p:nvPr>
        </p:nvSpPr>
        <p:spPr>
          <a:xfrm>
            <a:off x="11795125" y="6571203"/>
            <a:ext cx="201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/>
              <a:t>‹#›</a:t>
            </a:fld>
            <a:endParaRPr sz="1000"/>
          </a:p>
        </p:txBody>
      </p:sp>
      <p:sp>
        <p:nvSpPr>
          <p:cNvPr id="87" name="Google Shape;87;p1"/>
          <p:cNvSpPr/>
          <p:nvPr/>
        </p:nvSpPr>
        <p:spPr>
          <a:xfrm>
            <a:off x="578276" y="4229422"/>
            <a:ext cx="6370453" cy="8366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chemeClr val="lt1"/>
                    </a:gs>
                    <a:gs pos="80000">
                      <a:srgbClr val="F96600"/>
                    </a:gs>
                    <a:gs pos="100000">
                      <a:srgbClr val="F96600"/>
                    </a:gs>
                  </a:gsLst>
                  <a:lin ang="5400012" scaled="0"/>
                </a:gradFill>
                <a:latin typeface="Gothic A1"/>
              </a:rPr>
              <a:t>Harley Davidson</a:t>
            </a:r>
          </a:p>
        </p:txBody>
      </p:sp>
      <p:sp>
        <p:nvSpPr>
          <p:cNvPr id="88" name="Google Shape;88;p1"/>
          <p:cNvSpPr txBox="1"/>
          <p:nvPr/>
        </p:nvSpPr>
        <p:spPr>
          <a:xfrm>
            <a:off x="578275" y="5218525"/>
            <a:ext cx="3924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6 - December 6, 2023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2425" y="-97100"/>
            <a:ext cx="2901975" cy="21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077c1afd3_1_4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g2a077c1afd3_1_44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8" name="Google Shape;238;g2a077c1afd3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a077c1afd3_1_44"/>
          <p:cNvSpPr txBox="1"/>
          <p:nvPr/>
        </p:nvSpPr>
        <p:spPr>
          <a:xfrm>
            <a:off x="395126" y="609350"/>
            <a:ext cx="8479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96600"/>
                </a:solidFill>
                <a:latin typeface="Roboto"/>
                <a:ea typeface="Roboto"/>
                <a:cs typeface="Roboto"/>
                <a:sym typeface="Roboto"/>
              </a:rPr>
              <a:t>Investment in Our Culture</a:t>
            </a:r>
            <a:endParaRPr sz="3000">
              <a:solidFill>
                <a:srgbClr val="F96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g2a077c1afd3_1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1368552"/>
            <a:ext cx="3099816" cy="476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a077c1afd3_1_44"/>
          <p:cNvSpPr/>
          <p:nvPr/>
        </p:nvSpPr>
        <p:spPr>
          <a:xfrm>
            <a:off x="4526279" y="1368552"/>
            <a:ext cx="4038600" cy="4764405"/>
          </a:xfrm>
          <a:custGeom>
            <a:rect b="b" l="l" r="r" t="t"/>
            <a:pathLst>
              <a:path extrusionOk="0" h="4764405" w="4038600">
                <a:moveTo>
                  <a:pt x="4038600" y="0"/>
                </a:moveTo>
                <a:lnTo>
                  <a:pt x="0" y="0"/>
                </a:lnTo>
                <a:lnTo>
                  <a:pt x="0" y="4764024"/>
                </a:lnTo>
                <a:lnTo>
                  <a:pt x="4038600" y="4764024"/>
                </a:lnTo>
                <a:lnTo>
                  <a:pt x="40386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g2a077c1afd3_1_44"/>
          <p:cNvSpPr txBox="1"/>
          <p:nvPr/>
        </p:nvSpPr>
        <p:spPr>
          <a:xfrm>
            <a:off x="4936899" y="1526875"/>
            <a:ext cx="3351600" cy="4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96600"/>
                </a:solidFill>
              </a:rPr>
              <a:t>Current </a:t>
            </a:r>
            <a:r>
              <a:rPr b="1" lang="en-US" sz="3400">
                <a:solidFill>
                  <a:srgbClr val="F96600"/>
                </a:solidFill>
              </a:rPr>
              <a:t>Administration</a:t>
            </a:r>
            <a:endParaRPr b="1" sz="3400">
              <a:solidFill>
                <a:srgbClr val="F966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96600"/>
                </a:solidFill>
              </a:rPr>
              <a:t>Expense</a:t>
            </a:r>
            <a:r>
              <a:rPr b="1" lang="en-US" sz="3400">
                <a:solidFill>
                  <a:srgbClr val="F96600"/>
                </a:solidFill>
              </a:rPr>
              <a:t>:</a:t>
            </a:r>
            <a:endParaRPr b="1" sz="3400">
              <a:solidFill>
                <a:srgbClr val="F966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96600"/>
                </a:solidFill>
              </a:rPr>
              <a:t>$719 Million</a:t>
            </a:r>
            <a:endParaRPr b="1" sz="3400">
              <a:solidFill>
                <a:srgbClr val="F966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96600"/>
                </a:solidFill>
              </a:rPr>
              <a:t>After </a:t>
            </a:r>
            <a:r>
              <a:rPr lang="en-US" sz="3400">
                <a:solidFill>
                  <a:srgbClr val="F96600"/>
                </a:solidFill>
              </a:rPr>
              <a:t>Stock</a:t>
            </a:r>
            <a:r>
              <a:rPr b="1" lang="en-US" sz="3400">
                <a:solidFill>
                  <a:srgbClr val="F96600"/>
                </a:solidFill>
              </a:rPr>
              <a:t> </a:t>
            </a:r>
            <a:r>
              <a:rPr lang="en-US" sz="3400">
                <a:solidFill>
                  <a:srgbClr val="F96600"/>
                </a:solidFill>
              </a:rPr>
              <a:t>Comp Move:</a:t>
            </a:r>
            <a:endParaRPr sz="3400">
              <a:solidFill>
                <a:srgbClr val="F966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96600"/>
                </a:solidFill>
              </a:rPr>
              <a:t>$647 Million</a:t>
            </a:r>
            <a:endParaRPr b="1" sz="3400">
              <a:solidFill>
                <a:srgbClr val="F966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966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2a077c1afd3_1_44"/>
          <p:cNvGrpSpPr/>
          <p:nvPr/>
        </p:nvGrpSpPr>
        <p:grpSpPr>
          <a:xfrm>
            <a:off x="403859" y="70103"/>
            <a:ext cx="11384280" cy="321564"/>
            <a:chOff x="403859" y="70103"/>
            <a:chExt cx="11384280" cy="321564"/>
          </a:xfrm>
        </p:grpSpPr>
        <p:sp>
          <p:nvSpPr>
            <p:cNvPr id="244" name="Google Shape;244;g2a077c1afd3_1_44"/>
            <p:cNvSpPr/>
            <p:nvPr/>
          </p:nvSpPr>
          <p:spPr>
            <a:xfrm>
              <a:off x="403859" y="391667"/>
              <a:ext cx="11384280" cy="0"/>
            </a:xfrm>
            <a:custGeom>
              <a:rect b="b" l="l" r="r" t="t"/>
              <a:pathLst>
                <a:path extrusionOk="0" h="120000" w="11384280">
                  <a:moveTo>
                    <a:pt x="0" y="0"/>
                  </a:moveTo>
                  <a:lnTo>
                    <a:pt x="11384280" y="0"/>
                  </a:lnTo>
                </a:path>
              </a:pathLst>
            </a:custGeom>
            <a:noFill/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g2a077c1afd3_1_44"/>
            <p:cNvSpPr/>
            <p:nvPr/>
          </p:nvSpPr>
          <p:spPr>
            <a:xfrm>
              <a:off x="411479" y="70103"/>
              <a:ext cx="3383279" cy="250190"/>
            </a:xfrm>
            <a:custGeom>
              <a:rect b="b" l="l" r="r" t="t"/>
              <a:pathLst>
                <a:path extrusionOk="0" h="250190" w="3383279">
                  <a:moveTo>
                    <a:pt x="3383279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3383279" y="249935"/>
                  </a:lnTo>
                  <a:lnTo>
                    <a:pt x="3383279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6" name="Google Shape;246;g2a077c1afd3_1_44"/>
          <p:cNvSpPr txBox="1"/>
          <p:nvPr/>
        </p:nvSpPr>
        <p:spPr>
          <a:xfrm>
            <a:off x="4891200" y="5342413"/>
            <a:ext cx="23292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</a:rPr>
              <a:t>Opportunity</a:t>
            </a:r>
            <a:r>
              <a:rPr b="1" lang="en-US" sz="2100">
                <a:solidFill>
                  <a:srgbClr val="FFFFFF"/>
                </a:solidFill>
              </a:rPr>
              <a:t> for Harley-Davidson </a:t>
            </a:r>
            <a:endParaRPr b="1" sz="2100"/>
          </a:p>
        </p:txBody>
      </p:sp>
      <p:sp>
        <p:nvSpPr>
          <p:cNvPr id="247" name="Google Shape;247;g2a077c1afd3_1_44"/>
          <p:cNvSpPr/>
          <p:nvPr/>
        </p:nvSpPr>
        <p:spPr>
          <a:xfrm>
            <a:off x="405384" y="1368552"/>
            <a:ext cx="4133215" cy="4764405"/>
          </a:xfrm>
          <a:custGeom>
            <a:rect b="b" l="l" r="r" t="t"/>
            <a:pathLst>
              <a:path extrusionOk="0" h="4764405" w="4133215">
                <a:moveTo>
                  <a:pt x="4133088" y="0"/>
                </a:moveTo>
                <a:lnTo>
                  <a:pt x="0" y="0"/>
                </a:lnTo>
                <a:lnTo>
                  <a:pt x="0" y="4764024"/>
                </a:lnTo>
                <a:lnTo>
                  <a:pt x="4133088" y="4764024"/>
                </a:lnTo>
                <a:lnTo>
                  <a:pt x="4133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g2a077c1afd3_1_44"/>
          <p:cNvSpPr txBox="1"/>
          <p:nvPr/>
        </p:nvSpPr>
        <p:spPr>
          <a:xfrm>
            <a:off x="667308" y="1526870"/>
            <a:ext cx="3571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96600"/>
                </a:solidFill>
              </a:rPr>
              <a:t>$1B</a:t>
            </a:r>
            <a:r>
              <a:rPr lang="en-US" sz="4000">
                <a:solidFill>
                  <a:srgbClr val="F96600"/>
                </a:solidFill>
                <a:latin typeface="Arial"/>
                <a:ea typeface="Arial"/>
                <a:cs typeface="Arial"/>
                <a:sym typeface="Arial"/>
              </a:rPr>
              <a:t> in Treasury Stock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a077c1afd3_1_44"/>
          <p:cNvSpPr txBox="1"/>
          <p:nvPr/>
        </p:nvSpPr>
        <p:spPr>
          <a:xfrm>
            <a:off x="504250" y="2959475"/>
            <a:ext cx="37344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997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6600"/>
              </a:buClr>
              <a:buSzPts val="1550"/>
              <a:buFont typeface="Arial"/>
              <a:buChar char="–"/>
            </a:pPr>
            <a:r>
              <a:rPr lang="en-US" sz="1800"/>
              <a:t>Median salary: </a:t>
            </a:r>
            <a:r>
              <a:rPr b="1" lang="en-US" sz="1800"/>
              <a:t>$80,462</a:t>
            </a:r>
            <a:endParaRPr b="1" sz="1800"/>
          </a:p>
          <a:p>
            <a:pPr indent="-2997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6600"/>
              </a:buClr>
              <a:buSzPts val="1550"/>
              <a:buFont typeface="Arial"/>
              <a:buChar char="–"/>
            </a:pPr>
            <a:r>
              <a:rPr b="1" lang="en-US" sz="1800"/>
              <a:t>Stock Compensation: 10%</a:t>
            </a:r>
            <a:endParaRPr sz="1800"/>
          </a:p>
          <a:p>
            <a:pPr indent="-2997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6600"/>
              </a:buClr>
              <a:buSzPts val="1550"/>
              <a:buFont typeface="Arial"/>
              <a:buChar char="–"/>
            </a:pPr>
            <a:r>
              <a:rPr b="1" lang="en-US" sz="1800"/>
              <a:t>$71 Million </a:t>
            </a:r>
            <a:r>
              <a:rPr lang="en-US" sz="1800"/>
              <a:t> in </a:t>
            </a:r>
            <a:r>
              <a:rPr b="1" lang="en-US" sz="1800"/>
              <a:t>Cash</a:t>
            </a:r>
            <a:r>
              <a:rPr lang="en-US" sz="1800"/>
              <a:t> added to balance sheet</a:t>
            </a:r>
            <a:endParaRPr sz="1800"/>
          </a:p>
          <a:p>
            <a:pPr indent="-2997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6600"/>
              </a:buClr>
              <a:buSzPts val="1550"/>
              <a:buFont typeface="Arial"/>
              <a:buChar char="–"/>
            </a:pPr>
            <a:r>
              <a:rPr lang="en-US" sz="1800"/>
              <a:t>Authorized to purchase </a:t>
            </a:r>
            <a:r>
              <a:rPr b="1" lang="en-US" sz="1800"/>
              <a:t>13.7</a:t>
            </a:r>
            <a:r>
              <a:rPr lang="en-US" sz="1800"/>
              <a:t> million additional shares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a077c1afd3_1_44"/>
          <p:cNvSpPr/>
          <p:nvPr/>
        </p:nvSpPr>
        <p:spPr>
          <a:xfrm>
            <a:off x="4437888" y="3404615"/>
            <a:ext cx="323214" cy="692150"/>
          </a:xfrm>
          <a:custGeom>
            <a:rect b="b" l="l" r="r" t="t"/>
            <a:pathLst>
              <a:path extrusionOk="0" h="692150" w="323214">
                <a:moveTo>
                  <a:pt x="0" y="0"/>
                </a:moveTo>
                <a:lnTo>
                  <a:pt x="0" y="691896"/>
                </a:lnTo>
                <a:lnTo>
                  <a:pt x="323088" y="3459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g2a077c1afd3_1_44"/>
          <p:cNvSpPr txBox="1"/>
          <p:nvPr>
            <p:ph idx="12" type="sldNum"/>
          </p:nvPr>
        </p:nvSpPr>
        <p:spPr>
          <a:xfrm>
            <a:off x="11796648" y="6572583"/>
            <a:ext cx="1860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</a:t>
            </a:r>
            <a:endParaRPr sz="1000"/>
          </a:p>
        </p:txBody>
      </p:sp>
      <p:sp>
        <p:nvSpPr>
          <p:cNvPr id="252" name="Google Shape;252;g2a077c1afd3_1_44"/>
          <p:cNvSpPr/>
          <p:nvPr/>
        </p:nvSpPr>
        <p:spPr>
          <a:xfrm>
            <a:off x="405375" y="5375"/>
            <a:ext cx="3415800" cy="31950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a077c1afd3_1_44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a077c1afd3_1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0470" y="5173938"/>
            <a:ext cx="692150" cy="6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a077c1afd3_1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300" y="5097063"/>
            <a:ext cx="845875" cy="8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a077c1afd3_1_44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2a077c1afd3_1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3013" y="5148213"/>
            <a:ext cx="845875" cy="8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077c1afd3_2_18"/>
          <p:cNvSpPr txBox="1"/>
          <p:nvPr>
            <p:ph idx="12" type="sldNum"/>
          </p:nvPr>
        </p:nvSpPr>
        <p:spPr>
          <a:xfrm>
            <a:off x="11795125" y="6571203"/>
            <a:ext cx="201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/>
              <a:t>11</a:t>
            </a:r>
            <a:endParaRPr sz="1200"/>
          </a:p>
        </p:txBody>
      </p:sp>
      <p:sp>
        <p:nvSpPr>
          <p:cNvPr id="263" name="Google Shape;263;g2a077c1afd3_2_18"/>
          <p:cNvSpPr/>
          <p:nvPr/>
        </p:nvSpPr>
        <p:spPr>
          <a:xfrm>
            <a:off x="462550" y="1935325"/>
            <a:ext cx="11369400" cy="9306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a077c1afd3_2_18"/>
          <p:cNvSpPr/>
          <p:nvPr/>
        </p:nvSpPr>
        <p:spPr>
          <a:xfrm>
            <a:off x="1018175" y="1192225"/>
            <a:ext cx="2650200" cy="2569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a077c1afd3_2_18"/>
          <p:cNvSpPr/>
          <p:nvPr/>
        </p:nvSpPr>
        <p:spPr>
          <a:xfrm>
            <a:off x="876625" y="1045225"/>
            <a:ext cx="2892900" cy="2903100"/>
          </a:xfrm>
          <a:prstGeom prst="donut">
            <a:avLst>
              <a:gd fmla="val 3361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a077c1afd3_2_18"/>
          <p:cNvSpPr/>
          <p:nvPr/>
        </p:nvSpPr>
        <p:spPr>
          <a:xfrm>
            <a:off x="694570" y="872595"/>
            <a:ext cx="3297600" cy="3196500"/>
          </a:xfrm>
          <a:prstGeom prst="donut">
            <a:avLst>
              <a:gd fmla="val 5687" name="adj"/>
            </a:avLst>
          </a:prstGeom>
          <a:solidFill>
            <a:srgbClr val="FF9A00"/>
          </a:solidFill>
          <a:ln cap="flat" cmpd="sng" w="9525">
            <a:solidFill>
              <a:srgbClr val="6CD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a077c1afd3_2_18"/>
          <p:cNvSpPr/>
          <p:nvPr/>
        </p:nvSpPr>
        <p:spPr>
          <a:xfrm>
            <a:off x="4675775" y="1344625"/>
            <a:ext cx="2650200" cy="2569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a077c1afd3_2_18"/>
          <p:cNvSpPr/>
          <p:nvPr/>
        </p:nvSpPr>
        <p:spPr>
          <a:xfrm>
            <a:off x="4534225" y="1197625"/>
            <a:ext cx="2892900" cy="2903100"/>
          </a:xfrm>
          <a:prstGeom prst="donut">
            <a:avLst>
              <a:gd fmla="val 3361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a077c1afd3_2_18"/>
          <p:cNvSpPr/>
          <p:nvPr/>
        </p:nvSpPr>
        <p:spPr>
          <a:xfrm>
            <a:off x="8333375" y="1192225"/>
            <a:ext cx="2650200" cy="25692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a077c1afd3_2_18"/>
          <p:cNvSpPr/>
          <p:nvPr/>
        </p:nvSpPr>
        <p:spPr>
          <a:xfrm>
            <a:off x="8191825" y="1045225"/>
            <a:ext cx="2892900" cy="2903100"/>
          </a:xfrm>
          <a:prstGeom prst="donut">
            <a:avLst>
              <a:gd fmla="val 3361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a077c1afd3_2_18"/>
          <p:cNvSpPr txBox="1"/>
          <p:nvPr/>
        </p:nvSpPr>
        <p:spPr>
          <a:xfrm>
            <a:off x="714800" y="4319850"/>
            <a:ext cx="3075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a077c1afd3_2_18"/>
          <p:cNvSpPr txBox="1"/>
          <p:nvPr/>
        </p:nvSpPr>
        <p:spPr>
          <a:xfrm>
            <a:off x="4568600" y="4319850"/>
            <a:ext cx="2892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a077c1afd3_2_18"/>
          <p:cNvSpPr txBox="1"/>
          <p:nvPr/>
        </p:nvSpPr>
        <p:spPr>
          <a:xfrm>
            <a:off x="8191825" y="4319850"/>
            <a:ext cx="27918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a077c1afd3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875" y="1863700"/>
            <a:ext cx="13859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a077c1afd3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613" y="1767738"/>
            <a:ext cx="1418175" cy="14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a077c1afd3_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975" y="1658875"/>
            <a:ext cx="1785275" cy="17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a077c1afd3_2_18"/>
          <p:cNvSpPr txBox="1"/>
          <p:nvPr/>
        </p:nvSpPr>
        <p:spPr>
          <a:xfrm>
            <a:off x="694475" y="5052750"/>
            <a:ext cx="3297600" cy="1050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 Harley  - Old Aesthetics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Loss of customer segment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LOSS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a077c1afd3_2_18"/>
          <p:cNvSpPr txBox="1"/>
          <p:nvPr/>
        </p:nvSpPr>
        <p:spPr>
          <a:xfrm>
            <a:off x="4370975" y="5052750"/>
            <a:ext cx="3505200" cy="105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 Harley  + Old Aesthetics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HYBRID DESIGN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a077c1afd3_2_18"/>
          <p:cNvSpPr txBox="1"/>
          <p:nvPr/>
        </p:nvSpPr>
        <p:spPr>
          <a:xfrm>
            <a:off x="8191825" y="5052750"/>
            <a:ext cx="3406800" cy="1050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HYBRID DESIGN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Expanded C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ustomer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Segment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PROFIT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a077c1afd3_2_18"/>
          <p:cNvSpPr/>
          <p:nvPr/>
        </p:nvSpPr>
        <p:spPr>
          <a:xfrm>
            <a:off x="4352170" y="1024995"/>
            <a:ext cx="3297600" cy="3196500"/>
          </a:xfrm>
          <a:prstGeom prst="donut">
            <a:avLst>
              <a:gd fmla="val 5687" name="adj"/>
            </a:avLst>
          </a:prstGeom>
          <a:solidFill>
            <a:srgbClr val="FF7400"/>
          </a:solidFill>
          <a:ln cap="flat" cmpd="sng" w="9525">
            <a:solidFill>
              <a:srgbClr val="6CD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a077c1afd3_2_18"/>
          <p:cNvSpPr/>
          <p:nvPr/>
        </p:nvSpPr>
        <p:spPr>
          <a:xfrm>
            <a:off x="8003820" y="898520"/>
            <a:ext cx="3297600" cy="3196500"/>
          </a:xfrm>
          <a:prstGeom prst="donut">
            <a:avLst>
              <a:gd fmla="val 5687" name="adj"/>
            </a:avLst>
          </a:prstGeom>
          <a:solidFill>
            <a:srgbClr val="6CD13F"/>
          </a:solidFill>
          <a:ln cap="flat" cmpd="sng" w="9525">
            <a:solidFill>
              <a:srgbClr val="6CD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a077c1afd3_2_18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a077c1afd3_2_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a077c1afd3_2_18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SIMRAN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a077c1afd3_2_18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a077c1afd3_2_18"/>
          <p:cNvSpPr txBox="1"/>
          <p:nvPr/>
        </p:nvSpPr>
        <p:spPr>
          <a:xfrm>
            <a:off x="3971850" y="33725"/>
            <a:ext cx="4126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IDEA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0868e26cb_1_82"/>
          <p:cNvSpPr/>
          <p:nvPr/>
        </p:nvSpPr>
        <p:spPr>
          <a:xfrm>
            <a:off x="726750" y="2113275"/>
            <a:ext cx="2840100" cy="26967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a0868e26cb_1_82"/>
          <p:cNvSpPr/>
          <p:nvPr/>
        </p:nvSpPr>
        <p:spPr>
          <a:xfrm>
            <a:off x="306300" y="1655175"/>
            <a:ext cx="3652200" cy="3603900"/>
          </a:xfrm>
          <a:prstGeom prst="donut">
            <a:avLst>
              <a:gd fmla="val 3692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a0868e26cb_1_82"/>
          <p:cNvSpPr txBox="1"/>
          <p:nvPr/>
        </p:nvSpPr>
        <p:spPr>
          <a:xfrm>
            <a:off x="4886350" y="3250125"/>
            <a:ext cx="47334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a0868e26cb_1_82"/>
          <p:cNvSpPr txBox="1"/>
          <p:nvPr/>
        </p:nvSpPr>
        <p:spPr>
          <a:xfrm>
            <a:off x="5038750" y="3402525"/>
            <a:ext cx="47334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a0868e26cb_1_82"/>
          <p:cNvSpPr txBox="1"/>
          <p:nvPr/>
        </p:nvSpPr>
        <p:spPr>
          <a:xfrm>
            <a:off x="5191150" y="3554925"/>
            <a:ext cx="47334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a0868e26cb_1_82"/>
          <p:cNvSpPr txBox="1"/>
          <p:nvPr/>
        </p:nvSpPr>
        <p:spPr>
          <a:xfrm>
            <a:off x="4314975" y="315125"/>
            <a:ext cx="5372100" cy="72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nternal combustion engine  technology +   electric propulsion system</a:t>
            </a:r>
            <a:endParaRPr sz="17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g2a0868e26cb_1_82"/>
          <p:cNvSpPr txBox="1"/>
          <p:nvPr/>
        </p:nvSpPr>
        <p:spPr>
          <a:xfrm>
            <a:off x="5800550" y="1385475"/>
            <a:ext cx="5589000" cy="727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pens up exciting future prospects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a0868e26cb_1_82"/>
          <p:cNvSpPr txBox="1"/>
          <p:nvPr/>
        </p:nvSpPr>
        <p:spPr>
          <a:xfrm>
            <a:off x="6518650" y="3129100"/>
            <a:ext cx="5372100" cy="72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imeless allure of traditional motorcycles with the sustainability and efficiency of modern technology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a0868e26cb_1_82"/>
          <p:cNvSpPr txBox="1"/>
          <p:nvPr/>
        </p:nvSpPr>
        <p:spPr>
          <a:xfrm>
            <a:off x="5687325" y="4767975"/>
            <a:ext cx="5372100" cy="727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ption to use either the one or a combination of both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a0868e26cb_1_82"/>
          <p:cNvSpPr txBox="1"/>
          <p:nvPr/>
        </p:nvSpPr>
        <p:spPr>
          <a:xfrm>
            <a:off x="4031475" y="5961225"/>
            <a:ext cx="5372100" cy="72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Signature rumble of their exhaust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a0868e26cb_1_82"/>
          <p:cNvSpPr txBox="1"/>
          <p:nvPr/>
        </p:nvSpPr>
        <p:spPr>
          <a:xfrm>
            <a:off x="968400" y="2888925"/>
            <a:ext cx="2356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Hybrid Design – ‘Where Tradition Meets Innovation.’</a:t>
            </a:r>
            <a:endParaRPr sz="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g2a0868e26cb_1_82"/>
          <p:cNvCxnSpPr>
            <a:stCxn id="292" idx="0"/>
          </p:cNvCxnSpPr>
          <p:nvPr/>
        </p:nvCxnSpPr>
        <p:spPr>
          <a:xfrm flipH="1" rot="10800000">
            <a:off x="2132400" y="685275"/>
            <a:ext cx="2197500" cy="969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2a0868e26cb_1_82"/>
          <p:cNvCxnSpPr>
            <a:stCxn id="292" idx="7"/>
          </p:cNvCxnSpPr>
          <p:nvPr/>
        </p:nvCxnSpPr>
        <p:spPr>
          <a:xfrm flipH="1" rot="10800000">
            <a:off x="3423648" y="1659754"/>
            <a:ext cx="2376900" cy="523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g2a0868e26cb_1_82"/>
          <p:cNvCxnSpPr>
            <a:stCxn id="292" idx="6"/>
            <a:endCxn id="298" idx="1"/>
          </p:cNvCxnSpPr>
          <p:nvPr/>
        </p:nvCxnSpPr>
        <p:spPr>
          <a:xfrm>
            <a:off x="3958500" y="3457125"/>
            <a:ext cx="2560200" cy="36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g2a0868e26cb_1_82"/>
          <p:cNvCxnSpPr>
            <a:stCxn id="292" idx="5"/>
            <a:endCxn id="299" idx="1"/>
          </p:cNvCxnSpPr>
          <p:nvPr/>
        </p:nvCxnSpPr>
        <p:spPr>
          <a:xfrm>
            <a:off x="3423648" y="4731296"/>
            <a:ext cx="2263800" cy="400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g2a0868e26cb_1_82"/>
          <p:cNvCxnSpPr>
            <a:stCxn id="292" idx="4"/>
          </p:cNvCxnSpPr>
          <p:nvPr/>
        </p:nvCxnSpPr>
        <p:spPr>
          <a:xfrm>
            <a:off x="2132400" y="5259075"/>
            <a:ext cx="1931700" cy="1079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g2a0868e26cb_1_82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SIMRAN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a0868e26cb_1_82"/>
          <p:cNvSpPr txBox="1"/>
          <p:nvPr>
            <p:ph idx="12" type="sldNum"/>
          </p:nvPr>
        </p:nvSpPr>
        <p:spPr>
          <a:xfrm>
            <a:off x="11795125" y="6571203"/>
            <a:ext cx="201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12</a:t>
            </a:r>
            <a:endParaRPr/>
          </a:p>
        </p:txBody>
      </p:sp>
      <p:pic>
        <p:nvPicPr>
          <p:cNvPr id="309" name="Google Shape;309;g2a0868e26cb_1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a0868e26cb_1_82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2a0868e26cb_1_8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0868e26cb_1_12"/>
          <p:cNvSpPr txBox="1"/>
          <p:nvPr>
            <p:ph idx="12" type="sldNum"/>
          </p:nvPr>
        </p:nvSpPr>
        <p:spPr>
          <a:xfrm>
            <a:off x="11795125" y="6571203"/>
            <a:ext cx="201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13</a:t>
            </a:r>
            <a:endParaRPr/>
          </a:p>
        </p:txBody>
      </p:sp>
      <p:sp>
        <p:nvSpPr>
          <p:cNvPr id="317" name="Google Shape;317;g2a0868e26cb_1_12"/>
          <p:cNvSpPr txBox="1"/>
          <p:nvPr>
            <p:ph idx="4294967295" type="title"/>
          </p:nvPr>
        </p:nvSpPr>
        <p:spPr>
          <a:xfrm>
            <a:off x="242417" y="150368"/>
            <a:ext cx="11402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23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ybrid Design :  Shaping Tomorrow's Ride</a:t>
            </a:r>
            <a:endParaRPr sz="2300">
              <a:solidFill>
                <a:srgbClr val="EC6101"/>
              </a:solidFill>
            </a:endParaRPr>
          </a:p>
        </p:txBody>
      </p:sp>
      <p:pic>
        <p:nvPicPr>
          <p:cNvPr id="318" name="Google Shape;318;g2a0868e26cb_1_1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73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a0868e26cb_1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a0868e26cb_1_12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SIMRAN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a0868e26cb_1_12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g2a0868e26cb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875" y="2520800"/>
            <a:ext cx="11668724" cy="16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a0868e26cb_1_12"/>
          <p:cNvSpPr/>
          <p:nvPr/>
        </p:nvSpPr>
        <p:spPr>
          <a:xfrm>
            <a:off x="1111300" y="2745950"/>
            <a:ext cx="1111200" cy="1059300"/>
          </a:xfrm>
          <a:prstGeom prst="ellipse">
            <a:avLst/>
          </a:prstGeom>
          <a:solidFill>
            <a:srgbClr val="FF7400"/>
          </a:solidFill>
          <a:ln cap="flat" cmpd="sng" w="9525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324;g2a0868e26cb_1_12"/>
          <p:cNvCxnSpPr>
            <a:stCxn id="323" idx="0"/>
          </p:cNvCxnSpPr>
          <p:nvPr/>
        </p:nvCxnSpPr>
        <p:spPr>
          <a:xfrm rot="10800000">
            <a:off x="1655500" y="1936850"/>
            <a:ext cx="11400" cy="809100"/>
          </a:xfrm>
          <a:prstGeom prst="straightConnector1">
            <a:avLst/>
          </a:prstGeom>
          <a:noFill/>
          <a:ln cap="flat" cmpd="sng" w="38100">
            <a:solidFill>
              <a:srgbClr val="FF74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5" name="Google Shape;325;g2a0868e26cb_1_12"/>
          <p:cNvCxnSpPr/>
          <p:nvPr/>
        </p:nvCxnSpPr>
        <p:spPr>
          <a:xfrm>
            <a:off x="3936700" y="3888938"/>
            <a:ext cx="15000" cy="1059300"/>
          </a:xfrm>
          <a:prstGeom prst="straightConnector1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6" name="Google Shape;326;g2a0868e26cb_1_12"/>
          <p:cNvCxnSpPr/>
          <p:nvPr/>
        </p:nvCxnSpPr>
        <p:spPr>
          <a:xfrm rot="10800000">
            <a:off x="10173700" y="2013038"/>
            <a:ext cx="11400" cy="809100"/>
          </a:xfrm>
          <a:prstGeom prst="straightConnector1">
            <a:avLst/>
          </a:prstGeom>
          <a:noFill/>
          <a:ln cap="flat" cmpd="sng" w="38100">
            <a:solidFill>
              <a:srgbClr val="FF74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7" name="Google Shape;327;g2a0868e26cb_1_12"/>
          <p:cNvCxnSpPr/>
          <p:nvPr/>
        </p:nvCxnSpPr>
        <p:spPr>
          <a:xfrm rot="10800000">
            <a:off x="5906500" y="2013038"/>
            <a:ext cx="11400" cy="809100"/>
          </a:xfrm>
          <a:prstGeom prst="straightConnector1">
            <a:avLst/>
          </a:prstGeom>
          <a:noFill/>
          <a:ln cap="flat" cmpd="sng" w="38100">
            <a:solidFill>
              <a:srgbClr val="FF74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8" name="Google Shape;328;g2a0868e26cb_1_12"/>
          <p:cNvSpPr/>
          <p:nvPr/>
        </p:nvSpPr>
        <p:spPr>
          <a:xfrm>
            <a:off x="9610900" y="2818750"/>
            <a:ext cx="1111200" cy="1059300"/>
          </a:xfrm>
          <a:prstGeom prst="ellipse">
            <a:avLst/>
          </a:prstGeom>
          <a:solidFill>
            <a:srgbClr val="FF74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a0868e26cb_1_12"/>
          <p:cNvSpPr/>
          <p:nvPr/>
        </p:nvSpPr>
        <p:spPr>
          <a:xfrm>
            <a:off x="7519600" y="2818750"/>
            <a:ext cx="1111200" cy="105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a0868e26cb_1_12"/>
          <p:cNvSpPr/>
          <p:nvPr/>
        </p:nvSpPr>
        <p:spPr>
          <a:xfrm>
            <a:off x="5361100" y="2818750"/>
            <a:ext cx="1111200" cy="1059300"/>
          </a:xfrm>
          <a:prstGeom prst="ellipse">
            <a:avLst/>
          </a:prstGeom>
          <a:solidFill>
            <a:srgbClr val="FF7400"/>
          </a:solidFill>
          <a:ln cap="flat" cmpd="sng" w="9525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a0868e26cb_1_12"/>
          <p:cNvSpPr/>
          <p:nvPr/>
        </p:nvSpPr>
        <p:spPr>
          <a:xfrm>
            <a:off x="3388600" y="2818750"/>
            <a:ext cx="1111200" cy="105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g2a0868e26cb_1_12"/>
          <p:cNvCxnSpPr/>
          <p:nvPr/>
        </p:nvCxnSpPr>
        <p:spPr>
          <a:xfrm>
            <a:off x="8051500" y="3812738"/>
            <a:ext cx="15000" cy="1059300"/>
          </a:xfrm>
          <a:prstGeom prst="straightConnector1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3" name="Google Shape;333;g2a0868e26cb_1_12"/>
          <p:cNvSpPr txBox="1"/>
          <p:nvPr/>
        </p:nvSpPr>
        <p:spPr>
          <a:xfrm>
            <a:off x="169900" y="1167950"/>
            <a:ext cx="2994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Environmental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Stewardship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a0868e26cb_1_12"/>
          <p:cNvSpPr txBox="1"/>
          <p:nvPr/>
        </p:nvSpPr>
        <p:spPr>
          <a:xfrm>
            <a:off x="2882050" y="5035350"/>
            <a:ext cx="21243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 Expansion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g2a0868e26cb_1_12"/>
          <p:cNvSpPr txBox="1"/>
          <p:nvPr/>
        </p:nvSpPr>
        <p:spPr>
          <a:xfrm>
            <a:off x="4513300" y="1244150"/>
            <a:ext cx="2994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Extended Range and Efficiency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a0868e26cb_1_12"/>
          <p:cNvSpPr txBox="1"/>
          <p:nvPr/>
        </p:nvSpPr>
        <p:spPr>
          <a:xfrm>
            <a:off x="6996850" y="4959150"/>
            <a:ext cx="21243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Innovation and Cutting-Edge Appeal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a0868e26cb_1_12"/>
          <p:cNvSpPr txBox="1"/>
          <p:nvPr/>
        </p:nvSpPr>
        <p:spPr>
          <a:xfrm>
            <a:off x="8704300" y="1244150"/>
            <a:ext cx="2994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Adaptation to Regulatory Changes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ca64832df_6_0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KANIKA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9ca64832df_6_0"/>
          <p:cNvSpPr txBox="1"/>
          <p:nvPr/>
        </p:nvSpPr>
        <p:spPr>
          <a:xfrm>
            <a:off x="6029050" y="1838025"/>
            <a:ext cx="482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Possibility of Hybrid Bike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g29ca64832df_6_0"/>
          <p:cNvSpPr txBox="1"/>
          <p:nvPr>
            <p:ph idx="12" type="sldNum"/>
          </p:nvPr>
        </p:nvSpPr>
        <p:spPr>
          <a:xfrm>
            <a:off x="11795125" y="6571203"/>
            <a:ext cx="201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/>
              <a:t>14</a:t>
            </a:r>
            <a:endParaRPr sz="1000"/>
          </a:p>
        </p:txBody>
      </p:sp>
      <p:pic>
        <p:nvPicPr>
          <p:cNvPr id="345" name="Google Shape;345;g29ca64832df_6_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9ca64832df_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9ca64832df_6_0"/>
          <p:cNvPicPr preferRelativeResize="0"/>
          <p:nvPr/>
        </p:nvPicPr>
        <p:blipFill rotWithShape="1">
          <a:blip r:embed="rId6">
            <a:alphaModFix/>
          </a:blip>
          <a:srcRect b="0" l="10608" r="6575" t="0"/>
          <a:stretch/>
        </p:blipFill>
        <p:spPr>
          <a:xfrm>
            <a:off x="620725" y="2191288"/>
            <a:ext cx="473332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9ca64832df_6_0"/>
          <p:cNvSpPr txBox="1"/>
          <p:nvPr/>
        </p:nvSpPr>
        <p:spPr>
          <a:xfrm>
            <a:off x="6029050" y="4980875"/>
            <a:ext cx="51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Environmentally sustainable</a:t>
            </a:r>
            <a:endParaRPr/>
          </a:p>
        </p:txBody>
      </p:sp>
      <p:sp>
        <p:nvSpPr>
          <p:cNvPr id="349" name="Google Shape;349;g29ca64832df_6_0"/>
          <p:cNvSpPr txBox="1"/>
          <p:nvPr/>
        </p:nvSpPr>
        <p:spPr>
          <a:xfrm>
            <a:off x="6029050" y="4084075"/>
            <a:ext cx="34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Retains the USP</a:t>
            </a:r>
            <a:endParaRPr/>
          </a:p>
        </p:txBody>
      </p:sp>
      <p:sp>
        <p:nvSpPr>
          <p:cNvPr id="350" name="Google Shape;350;g29ca64832df_6_0"/>
          <p:cNvSpPr txBox="1"/>
          <p:nvPr/>
        </p:nvSpPr>
        <p:spPr>
          <a:xfrm>
            <a:off x="6029050" y="2527975"/>
            <a:ext cx="5978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Kawasaki Ninja 7 Hybrid, the first mass-production hybrid motorcycle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Proposed launch in 2024</a:t>
            </a:r>
            <a:endParaRPr/>
          </a:p>
        </p:txBody>
      </p:sp>
      <p:pic>
        <p:nvPicPr>
          <p:cNvPr id="351" name="Google Shape;351;g29ca64832df_6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6650" y="1877475"/>
            <a:ext cx="475203" cy="4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9ca64832df_6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4250" y="2687373"/>
            <a:ext cx="657725" cy="6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9ca64832df_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7200" y="4067525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9ca64832df_6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7199" y="4993350"/>
            <a:ext cx="5541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9ca64832df_6_0"/>
          <p:cNvSpPr txBox="1"/>
          <p:nvPr>
            <p:ph type="title"/>
          </p:nvPr>
        </p:nvSpPr>
        <p:spPr>
          <a:xfrm>
            <a:off x="557500" y="502425"/>
            <a:ext cx="66354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Is Hybrid Bike Possible?</a:t>
            </a:r>
            <a:endParaRPr sz="3000">
              <a:solidFill>
                <a:srgbClr val="EC610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2a1c0ddee_1_44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KANIKA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2a2a1c0ddee_1_4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a2a1c0ddee_1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a2a1c0ddee_1_44"/>
          <p:cNvSpPr txBox="1"/>
          <p:nvPr>
            <p:ph type="title"/>
          </p:nvPr>
        </p:nvSpPr>
        <p:spPr>
          <a:xfrm>
            <a:off x="614150" y="644525"/>
            <a:ext cx="101508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Revolutionary Ride: Piecing Together $74 Million for the Ultimate Hybrid Motorcycle Engine</a:t>
            </a:r>
            <a:endParaRPr sz="3000">
              <a:solidFill>
                <a:srgbClr val="EC6101"/>
              </a:solidFill>
            </a:endParaRPr>
          </a:p>
        </p:txBody>
      </p:sp>
      <p:sp>
        <p:nvSpPr>
          <p:cNvPr id="364" name="Google Shape;364;g2a2a1c0ddee_1_44"/>
          <p:cNvSpPr txBox="1"/>
          <p:nvPr>
            <p:ph idx="12" type="sldNum"/>
          </p:nvPr>
        </p:nvSpPr>
        <p:spPr>
          <a:xfrm>
            <a:off x="11795125" y="6571200"/>
            <a:ext cx="265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/>
              <a:t>15</a:t>
            </a:r>
            <a:endParaRPr sz="1200"/>
          </a:p>
        </p:txBody>
      </p:sp>
      <p:pic>
        <p:nvPicPr>
          <p:cNvPr id="365" name="Google Shape;365;g2a2a1c0ddee_1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8651" y="1732050"/>
            <a:ext cx="9694705" cy="45641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g2a24c8a0e29_1_6"/>
          <p:cNvGrpSpPr/>
          <p:nvPr/>
        </p:nvGrpSpPr>
        <p:grpSpPr>
          <a:xfrm>
            <a:off x="0" y="9142"/>
            <a:ext cx="3426206" cy="6848854"/>
            <a:chOff x="0" y="9142"/>
            <a:chExt cx="3426206" cy="6848854"/>
          </a:xfrm>
        </p:grpSpPr>
        <p:pic>
          <p:nvPicPr>
            <p:cNvPr id="371" name="Google Shape;371;g2a24c8a0e29_1_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142"/>
              <a:ext cx="3162299" cy="6848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g2a24c8a0e29_1_6"/>
            <p:cNvSpPr/>
            <p:nvPr/>
          </p:nvSpPr>
          <p:spPr>
            <a:xfrm>
              <a:off x="402336" y="390143"/>
              <a:ext cx="3023870" cy="6078220"/>
            </a:xfrm>
            <a:custGeom>
              <a:rect b="b" l="l" r="r" t="t"/>
              <a:pathLst>
                <a:path extrusionOk="0" h="6078220" w="3023870">
                  <a:moveTo>
                    <a:pt x="0" y="6077711"/>
                  </a:moveTo>
                  <a:lnTo>
                    <a:pt x="3023616" y="6077711"/>
                  </a:lnTo>
                  <a:lnTo>
                    <a:pt x="3023616" y="0"/>
                  </a:lnTo>
                  <a:lnTo>
                    <a:pt x="0" y="0"/>
                  </a:lnTo>
                  <a:lnTo>
                    <a:pt x="0" y="6077711"/>
                  </a:lnTo>
                  <a:close/>
                </a:path>
              </a:pathLst>
            </a:custGeom>
            <a:noFill/>
            <a:ln cap="flat" cmpd="sng" w="571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g2a24c8a0e29_1_6"/>
          <p:cNvSpPr txBox="1"/>
          <p:nvPr>
            <p:ph type="title"/>
          </p:nvPr>
        </p:nvSpPr>
        <p:spPr>
          <a:xfrm>
            <a:off x="4067845" y="644519"/>
            <a:ext cx="60555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Index</a:t>
            </a:r>
            <a:endParaRPr sz="3000">
              <a:solidFill>
                <a:srgbClr val="EC610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g2a24c8a0e29_1_6"/>
          <p:cNvSpPr txBox="1"/>
          <p:nvPr>
            <p:ph idx="12" type="sldNum"/>
          </p:nvPr>
        </p:nvSpPr>
        <p:spPr>
          <a:xfrm>
            <a:off x="11795125" y="6571200"/>
            <a:ext cx="265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/>
              <a:t>16</a:t>
            </a:r>
            <a:endParaRPr sz="1200"/>
          </a:p>
        </p:txBody>
      </p:sp>
      <p:sp>
        <p:nvSpPr>
          <p:cNvPr id="375" name="Google Shape;375;g2a24c8a0e29_1_6"/>
          <p:cNvSpPr txBox="1"/>
          <p:nvPr/>
        </p:nvSpPr>
        <p:spPr>
          <a:xfrm>
            <a:off x="3626100" y="1464150"/>
            <a:ext cx="4748100" cy="4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4"/>
              </a:rPr>
              <a:t>Harley Davidson as a brand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5"/>
              </a:rPr>
              <a:t>LiveWire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6"/>
              </a:rPr>
              <a:t>Current market situation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7"/>
              </a:rPr>
              <a:t>Financial feasibility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8"/>
              </a:rPr>
              <a:t>Our idea- </a:t>
            </a:r>
            <a:r>
              <a:rPr b="1" lang="en-US" sz="2500" u="sng">
                <a:solidFill>
                  <a:schemeClr val="hlink"/>
                </a:solidFill>
                <a:hlinkClick action="ppaction://hlinksldjump" r:id="rId9"/>
              </a:rPr>
              <a:t>Hybrid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10"/>
              </a:rPr>
              <a:t>Benefits of hybrid design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action="ppaction://hlinksldjump" r:id="rId11"/>
              </a:rPr>
              <a:t>Draw parallel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76" name="Google Shape;376;g2a24c8a0e29_1_6">
            <a:hlinkClick action="ppaction://hlinksldjump"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a24c8a0e29_1_6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RAKSHIT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a24c8a0e29_1_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df894a509_0_6"/>
          <p:cNvSpPr txBox="1"/>
          <p:nvPr>
            <p:ph type="title"/>
          </p:nvPr>
        </p:nvSpPr>
        <p:spPr>
          <a:xfrm>
            <a:off x="2833798" y="1951350"/>
            <a:ext cx="6524400" cy="29553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E46C0A"/>
                </a:solidFill>
              </a:rPr>
              <a:t>THANK YOU</a:t>
            </a:r>
            <a:endParaRPr sz="9600">
              <a:solidFill>
                <a:srgbClr val="E46C0A"/>
              </a:solidFill>
            </a:endParaRPr>
          </a:p>
        </p:txBody>
      </p:sp>
      <p:sp>
        <p:nvSpPr>
          <p:cNvPr id="384" name="Google Shape;384;g29df894a509_0_6"/>
          <p:cNvSpPr txBox="1"/>
          <p:nvPr>
            <p:ph idx="12" type="sldNum"/>
          </p:nvPr>
        </p:nvSpPr>
        <p:spPr>
          <a:xfrm>
            <a:off x="11795125" y="6571203"/>
            <a:ext cx="201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/>
              <a:t>16</a:t>
            </a:r>
            <a:endParaRPr sz="1000"/>
          </a:p>
        </p:txBody>
      </p:sp>
      <p:pic>
        <p:nvPicPr>
          <p:cNvPr id="385" name="Google Shape;385;g29df894a50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9df894a509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11664695" y="6522719"/>
            <a:ext cx="0" cy="205104"/>
          </a:xfrm>
          <a:custGeom>
            <a:rect b="b" l="l" r="r" t="t"/>
            <a:pathLst>
              <a:path extrusionOk="0" h="205104" w="120000">
                <a:moveTo>
                  <a:pt x="0" y="0"/>
                </a:moveTo>
                <a:lnTo>
                  <a:pt x="0" y="2048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3"/>
          <p:cNvGrpSpPr/>
          <p:nvPr/>
        </p:nvGrpSpPr>
        <p:grpSpPr>
          <a:xfrm>
            <a:off x="0" y="18288"/>
            <a:ext cx="3426206" cy="6839708"/>
            <a:chOff x="0" y="18288"/>
            <a:chExt cx="3426206" cy="6839708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8288"/>
              <a:ext cx="3023615" cy="6839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3"/>
            <p:cNvSpPr/>
            <p:nvPr/>
          </p:nvSpPr>
          <p:spPr>
            <a:xfrm>
              <a:off x="402336" y="390144"/>
              <a:ext cx="3023870" cy="6078220"/>
            </a:xfrm>
            <a:custGeom>
              <a:rect b="b" l="l" r="r" t="t"/>
              <a:pathLst>
                <a:path extrusionOk="0" h="6078220" w="3023870">
                  <a:moveTo>
                    <a:pt x="0" y="6077711"/>
                  </a:moveTo>
                  <a:lnTo>
                    <a:pt x="3023616" y="6077711"/>
                  </a:lnTo>
                  <a:lnTo>
                    <a:pt x="3023616" y="0"/>
                  </a:lnTo>
                  <a:lnTo>
                    <a:pt x="0" y="0"/>
                  </a:lnTo>
                  <a:lnTo>
                    <a:pt x="0" y="6077711"/>
                  </a:lnTo>
                  <a:close/>
                </a:path>
              </a:pathLst>
            </a:custGeom>
            <a:noFill/>
            <a:ln cap="flat" cmpd="sng" w="571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 txBox="1"/>
          <p:nvPr>
            <p:ph idx="12" type="sldNum"/>
          </p:nvPr>
        </p:nvSpPr>
        <p:spPr>
          <a:xfrm>
            <a:off x="11795125" y="6571203"/>
            <a:ext cx="201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/>
              <a:t>‹#›</a:t>
            </a:fld>
            <a:endParaRPr sz="1000"/>
          </a:p>
        </p:txBody>
      </p:sp>
      <p:sp>
        <p:nvSpPr>
          <p:cNvPr id="102" name="Google Shape;102;p3"/>
          <p:cNvSpPr txBox="1"/>
          <p:nvPr/>
        </p:nvSpPr>
        <p:spPr>
          <a:xfrm>
            <a:off x="3857675" y="2805600"/>
            <a:ext cx="7576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 strategic </a:t>
            </a:r>
            <a:r>
              <a:rPr b="1" lang="en-US" sz="23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$74 M</a:t>
            </a:r>
            <a:r>
              <a:rPr lang="en-US" sz="23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investment towards </a:t>
            </a:r>
            <a:r>
              <a:rPr b="1" lang="en-US" sz="23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hybrid models</a:t>
            </a:r>
            <a:r>
              <a:rPr lang="en-US" sz="23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. Harmonious blend of hybrid innovation and the timeless aesthetics that define Harley-Davidson.</a:t>
            </a:r>
            <a:endParaRPr b="1" sz="4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3857675" y="1478988"/>
            <a:ext cx="73986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‘‘</a:t>
            </a:r>
            <a:r>
              <a:rPr b="1" i="1" lang="en-US" sz="30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Where Tradition Meets Tomorrow in the Roar of Hybrid Power.</a:t>
            </a:r>
            <a:r>
              <a:rPr b="1" i="1" lang="en-US" sz="30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r>
              <a:rPr b="1" i="1" lang="en-US" sz="30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endParaRPr b="1" i="1" sz="3000">
              <a:solidFill>
                <a:srgbClr val="E46C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RAKSHIT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7525" y="4407900"/>
            <a:ext cx="1921325" cy="19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8300" y="4407900"/>
            <a:ext cx="1921325" cy="19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26207549e14_1_25"/>
          <p:cNvGrpSpPr/>
          <p:nvPr/>
        </p:nvGrpSpPr>
        <p:grpSpPr>
          <a:xfrm>
            <a:off x="0" y="9142"/>
            <a:ext cx="3426206" cy="6848854"/>
            <a:chOff x="0" y="9142"/>
            <a:chExt cx="3426206" cy="6848854"/>
          </a:xfrm>
        </p:grpSpPr>
        <p:pic>
          <p:nvPicPr>
            <p:cNvPr id="114" name="Google Shape;114;g26207549e14_1_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142"/>
              <a:ext cx="3162299" cy="6848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g26207549e14_1_25"/>
            <p:cNvSpPr/>
            <p:nvPr/>
          </p:nvSpPr>
          <p:spPr>
            <a:xfrm>
              <a:off x="402336" y="390143"/>
              <a:ext cx="3023870" cy="6078220"/>
            </a:xfrm>
            <a:custGeom>
              <a:rect b="b" l="l" r="r" t="t"/>
              <a:pathLst>
                <a:path extrusionOk="0" h="6078220" w="3023870">
                  <a:moveTo>
                    <a:pt x="0" y="6077711"/>
                  </a:moveTo>
                  <a:lnTo>
                    <a:pt x="3023616" y="6077711"/>
                  </a:lnTo>
                  <a:lnTo>
                    <a:pt x="3023616" y="0"/>
                  </a:lnTo>
                  <a:lnTo>
                    <a:pt x="0" y="0"/>
                  </a:lnTo>
                  <a:lnTo>
                    <a:pt x="0" y="6077711"/>
                  </a:lnTo>
                  <a:close/>
                </a:path>
              </a:pathLst>
            </a:custGeom>
            <a:noFill/>
            <a:ln cap="flat" cmpd="sng" w="571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g26207549e14_1_25"/>
          <p:cNvSpPr txBox="1"/>
          <p:nvPr>
            <p:ph type="title"/>
          </p:nvPr>
        </p:nvSpPr>
        <p:spPr>
          <a:xfrm>
            <a:off x="4067845" y="644519"/>
            <a:ext cx="60555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000">
              <a:solidFill>
                <a:srgbClr val="EC610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g26207549e14_1_25"/>
          <p:cNvSpPr txBox="1"/>
          <p:nvPr>
            <p:ph idx="12" type="sldNum"/>
          </p:nvPr>
        </p:nvSpPr>
        <p:spPr>
          <a:xfrm>
            <a:off x="11795125" y="6531174"/>
            <a:ext cx="201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/>
              <a:t>‹#›</a:t>
            </a:fld>
            <a:endParaRPr/>
          </a:p>
        </p:txBody>
      </p:sp>
      <p:sp>
        <p:nvSpPr>
          <p:cNvPr id="118" name="Google Shape;118;g26207549e14_1_25"/>
          <p:cNvSpPr txBox="1"/>
          <p:nvPr/>
        </p:nvSpPr>
        <p:spPr>
          <a:xfrm>
            <a:off x="3626100" y="1464150"/>
            <a:ext cx="4748100" cy="4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Harley Davidson as a brand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LiveWire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market situation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idea- </a:t>
            </a: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Hybrid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Financial feasibility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Benefits of hybrid design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 parallel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9" name="Google Shape;119;g26207549e14_1_2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6207549e14_1_25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RAKSHIT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26207549e14_1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6207549e14_1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9375" y="3458022"/>
            <a:ext cx="1905600" cy="19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6207549e14_1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35175" y="1672274"/>
            <a:ext cx="1402500" cy="14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0868e26cb_1_25"/>
          <p:cNvSpPr txBox="1"/>
          <p:nvPr>
            <p:ph idx="12" type="sldNum"/>
          </p:nvPr>
        </p:nvSpPr>
        <p:spPr>
          <a:xfrm>
            <a:off x="11795125" y="6571203"/>
            <a:ext cx="201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2a0868e26cb_1_25"/>
          <p:cNvSpPr/>
          <p:nvPr/>
        </p:nvSpPr>
        <p:spPr>
          <a:xfrm>
            <a:off x="726750" y="2113275"/>
            <a:ext cx="2840100" cy="26967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a0868e26cb_1_25"/>
          <p:cNvSpPr/>
          <p:nvPr/>
        </p:nvSpPr>
        <p:spPr>
          <a:xfrm>
            <a:off x="306300" y="1655175"/>
            <a:ext cx="3652200" cy="3603900"/>
          </a:xfrm>
          <a:prstGeom prst="donut">
            <a:avLst>
              <a:gd fmla="val 3692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a0868e26cb_1_25"/>
          <p:cNvSpPr txBox="1"/>
          <p:nvPr/>
        </p:nvSpPr>
        <p:spPr>
          <a:xfrm>
            <a:off x="4886350" y="3250125"/>
            <a:ext cx="47334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a0868e26cb_1_25"/>
          <p:cNvSpPr txBox="1"/>
          <p:nvPr/>
        </p:nvSpPr>
        <p:spPr>
          <a:xfrm>
            <a:off x="5038750" y="3402525"/>
            <a:ext cx="47334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a0868e26cb_1_25"/>
          <p:cNvSpPr txBox="1"/>
          <p:nvPr/>
        </p:nvSpPr>
        <p:spPr>
          <a:xfrm>
            <a:off x="5191150" y="3554925"/>
            <a:ext cx="47334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a0868e26cb_1_25"/>
          <p:cNvSpPr txBox="1"/>
          <p:nvPr/>
        </p:nvSpPr>
        <p:spPr>
          <a:xfrm>
            <a:off x="4329900" y="483225"/>
            <a:ext cx="5372100" cy="72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 Spirit of freedom and rebellion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a0868e26cb_1_25"/>
          <p:cNvSpPr txBox="1"/>
          <p:nvPr/>
        </p:nvSpPr>
        <p:spPr>
          <a:xfrm>
            <a:off x="6046250" y="1655175"/>
            <a:ext cx="5589000" cy="727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Capturing the essence of the open road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a0868e26cb_1_25"/>
          <p:cNvSpPr txBox="1"/>
          <p:nvPr/>
        </p:nvSpPr>
        <p:spPr>
          <a:xfrm>
            <a:off x="6046400" y="3121350"/>
            <a:ext cx="5589000" cy="72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Distinctive design elements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a0868e26cb_1_25"/>
          <p:cNvSpPr txBox="1"/>
          <p:nvPr/>
        </p:nvSpPr>
        <p:spPr>
          <a:xfrm>
            <a:off x="6046250" y="4587525"/>
            <a:ext cx="5589000" cy="727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Teardrop fuel tank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a0868e26cb_1_25"/>
          <p:cNvSpPr txBox="1"/>
          <p:nvPr/>
        </p:nvSpPr>
        <p:spPr>
          <a:xfrm>
            <a:off x="4247650" y="5759475"/>
            <a:ext cx="5372100" cy="72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Signature rumble of their exhaust.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a0868e26cb_1_25"/>
          <p:cNvSpPr txBox="1"/>
          <p:nvPr/>
        </p:nvSpPr>
        <p:spPr>
          <a:xfrm>
            <a:off x="968400" y="2888925"/>
            <a:ext cx="2356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Harley-Davidson: Rumbling Legacy, Iconic Journey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g2a0868e26cb_1_25"/>
          <p:cNvCxnSpPr>
            <a:stCxn id="130" idx="0"/>
            <a:endCxn id="134" idx="1"/>
          </p:cNvCxnSpPr>
          <p:nvPr/>
        </p:nvCxnSpPr>
        <p:spPr>
          <a:xfrm flipH="1" rot="10800000">
            <a:off x="2132400" y="846975"/>
            <a:ext cx="2197500" cy="808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g2a0868e26cb_1_25"/>
          <p:cNvCxnSpPr>
            <a:stCxn id="130" idx="7"/>
            <a:endCxn id="135" idx="1"/>
          </p:cNvCxnSpPr>
          <p:nvPr/>
        </p:nvCxnSpPr>
        <p:spPr>
          <a:xfrm flipH="1" rot="10800000">
            <a:off x="3423648" y="2019154"/>
            <a:ext cx="2622600" cy="163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g2a0868e26cb_1_25"/>
          <p:cNvCxnSpPr>
            <a:stCxn id="130" idx="6"/>
            <a:endCxn id="136" idx="1"/>
          </p:cNvCxnSpPr>
          <p:nvPr/>
        </p:nvCxnSpPr>
        <p:spPr>
          <a:xfrm>
            <a:off x="3958500" y="3457125"/>
            <a:ext cx="2088000" cy="28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g2a0868e26cb_1_25"/>
          <p:cNvCxnSpPr>
            <a:stCxn id="130" idx="5"/>
            <a:endCxn id="137" idx="1"/>
          </p:cNvCxnSpPr>
          <p:nvPr/>
        </p:nvCxnSpPr>
        <p:spPr>
          <a:xfrm>
            <a:off x="3423648" y="4731296"/>
            <a:ext cx="2622600" cy="22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g2a0868e26cb_1_25"/>
          <p:cNvCxnSpPr>
            <a:stCxn id="130" idx="4"/>
            <a:endCxn id="138" idx="1"/>
          </p:cNvCxnSpPr>
          <p:nvPr/>
        </p:nvCxnSpPr>
        <p:spPr>
          <a:xfrm>
            <a:off x="2132400" y="5259075"/>
            <a:ext cx="2115300" cy="8643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g2a0868e26cb_1_25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RAKSHIT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a0868e26cb_1_2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077c1afd3_0_78"/>
          <p:cNvSpPr txBox="1"/>
          <p:nvPr>
            <p:ph type="title"/>
          </p:nvPr>
        </p:nvSpPr>
        <p:spPr>
          <a:xfrm>
            <a:off x="446100" y="309450"/>
            <a:ext cx="541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LIVEWIRE : Harley’s All Electric Adventure</a:t>
            </a:r>
            <a:endParaRPr sz="3000">
              <a:solidFill>
                <a:srgbClr val="FF6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iveWire One electric motorcycle makes its debut, but don't ..." id="152" name="Google Shape;152;g2a077c1afd3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00" y="1861550"/>
            <a:ext cx="5661549" cy="31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a077c1afd3_0_78"/>
          <p:cNvSpPr txBox="1"/>
          <p:nvPr>
            <p:ph idx="12" type="sldNum"/>
          </p:nvPr>
        </p:nvSpPr>
        <p:spPr>
          <a:xfrm>
            <a:off x="11795125" y="6571203"/>
            <a:ext cx="201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1000"/>
              <a:t>‹#›</a:t>
            </a:fld>
            <a:endParaRPr sz="1000"/>
          </a:p>
        </p:txBody>
      </p:sp>
      <p:sp>
        <p:nvSpPr>
          <p:cNvPr id="154" name="Google Shape;154;g2a077c1afd3_0_78"/>
          <p:cNvSpPr txBox="1"/>
          <p:nvPr/>
        </p:nvSpPr>
        <p:spPr>
          <a:xfrm>
            <a:off x="1326" y="6472775"/>
            <a:ext cx="119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2a077c1afd3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a077c1afd3_0_78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RAKSHIT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a077c1afd3_0_78"/>
          <p:cNvSpPr txBox="1"/>
          <p:nvPr/>
        </p:nvSpPr>
        <p:spPr>
          <a:xfrm>
            <a:off x="783550" y="1782013"/>
            <a:ext cx="434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Harley-Davidson's first</a:t>
            </a: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electric motorcycle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a077c1afd3_0_78"/>
          <p:cNvSpPr txBox="1"/>
          <p:nvPr/>
        </p:nvSpPr>
        <p:spPr>
          <a:xfrm>
            <a:off x="783550" y="2952025"/>
            <a:ext cx="434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LiveWire motorcycles often come equipped with </a:t>
            </a:r>
            <a:r>
              <a:rPr b="1" lang="en-US" sz="2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Advanced Technology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a077c1afd3_0_78"/>
          <p:cNvSpPr txBox="1"/>
          <p:nvPr/>
        </p:nvSpPr>
        <p:spPr>
          <a:xfrm>
            <a:off x="783550" y="4444113"/>
            <a:ext cx="434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S2 Del Mar : 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Launch Edition of this model costs </a:t>
            </a: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$17,699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a077c1afd3_0_78"/>
          <p:cNvSpPr/>
          <p:nvPr/>
        </p:nvSpPr>
        <p:spPr>
          <a:xfrm>
            <a:off x="297257" y="3486829"/>
            <a:ext cx="320039" cy="320039"/>
          </a:xfrm>
          <a:custGeom>
            <a:rect b="b" l="l" r="r" t="t"/>
            <a:pathLst>
              <a:path extrusionOk="0" h="320039" w="320039">
                <a:moveTo>
                  <a:pt x="160019" y="0"/>
                </a:moveTo>
                <a:lnTo>
                  <a:pt x="109435" y="8156"/>
                </a:lnTo>
                <a:lnTo>
                  <a:pt x="65507" y="30870"/>
                </a:lnTo>
                <a:lnTo>
                  <a:pt x="30870" y="65507"/>
                </a:lnTo>
                <a:lnTo>
                  <a:pt x="8156" y="109435"/>
                </a:lnTo>
                <a:lnTo>
                  <a:pt x="0" y="160020"/>
                </a:lnTo>
                <a:lnTo>
                  <a:pt x="8156" y="210604"/>
                </a:lnTo>
                <a:lnTo>
                  <a:pt x="30870" y="254532"/>
                </a:lnTo>
                <a:lnTo>
                  <a:pt x="65507" y="289169"/>
                </a:lnTo>
                <a:lnTo>
                  <a:pt x="109435" y="311883"/>
                </a:lnTo>
                <a:lnTo>
                  <a:pt x="160019" y="320039"/>
                </a:lnTo>
                <a:lnTo>
                  <a:pt x="210604" y="311883"/>
                </a:lnTo>
                <a:lnTo>
                  <a:pt x="254532" y="289169"/>
                </a:lnTo>
                <a:lnTo>
                  <a:pt x="289169" y="254532"/>
                </a:lnTo>
                <a:lnTo>
                  <a:pt x="311883" y="210604"/>
                </a:lnTo>
                <a:lnTo>
                  <a:pt x="320039" y="160020"/>
                </a:lnTo>
                <a:lnTo>
                  <a:pt x="311883" y="109435"/>
                </a:lnTo>
                <a:lnTo>
                  <a:pt x="289169" y="65507"/>
                </a:lnTo>
                <a:lnTo>
                  <a:pt x="254532" y="30870"/>
                </a:lnTo>
                <a:lnTo>
                  <a:pt x="210604" y="8156"/>
                </a:lnTo>
                <a:lnTo>
                  <a:pt x="160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g2a077c1afd3_0_78"/>
          <p:cNvSpPr txBox="1"/>
          <p:nvPr/>
        </p:nvSpPr>
        <p:spPr>
          <a:xfrm>
            <a:off x="394920" y="3526832"/>
            <a:ext cx="123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a077c1afd3_0_78"/>
          <p:cNvSpPr/>
          <p:nvPr/>
        </p:nvSpPr>
        <p:spPr>
          <a:xfrm>
            <a:off x="298057" y="4869097"/>
            <a:ext cx="320039" cy="320039"/>
          </a:xfrm>
          <a:custGeom>
            <a:rect b="b" l="l" r="r" t="t"/>
            <a:pathLst>
              <a:path extrusionOk="0" h="320039" w="320039">
                <a:moveTo>
                  <a:pt x="160019" y="0"/>
                </a:moveTo>
                <a:lnTo>
                  <a:pt x="109435" y="8156"/>
                </a:lnTo>
                <a:lnTo>
                  <a:pt x="65507" y="30870"/>
                </a:lnTo>
                <a:lnTo>
                  <a:pt x="30870" y="65507"/>
                </a:lnTo>
                <a:lnTo>
                  <a:pt x="8156" y="109435"/>
                </a:lnTo>
                <a:lnTo>
                  <a:pt x="0" y="160020"/>
                </a:lnTo>
                <a:lnTo>
                  <a:pt x="8156" y="210604"/>
                </a:lnTo>
                <a:lnTo>
                  <a:pt x="30870" y="254532"/>
                </a:lnTo>
                <a:lnTo>
                  <a:pt x="65507" y="289169"/>
                </a:lnTo>
                <a:lnTo>
                  <a:pt x="109435" y="311883"/>
                </a:lnTo>
                <a:lnTo>
                  <a:pt x="160019" y="320040"/>
                </a:lnTo>
                <a:lnTo>
                  <a:pt x="210604" y="311883"/>
                </a:lnTo>
                <a:lnTo>
                  <a:pt x="254532" y="289169"/>
                </a:lnTo>
                <a:lnTo>
                  <a:pt x="289169" y="254532"/>
                </a:lnTo>
                <a:lnTo>
                  <a:pt x="311883" y="210604"/>
                </a:lnTo>
                <a:lnTo>
                  <a:pt x="320039" y="160020"/>
                </a:lnTo>
                <a:lnTo>
                  <a:pt x="311883" y="109435"/>
                </a:lnTo>
                <a:lnTo>
                  <a:pt x="289169" y="65507"/>
                </a:lnTo>
                <a:lnTo>
                  <a:pt x="254532" y="30870"/>
                </a:lnTo>
                <a:lnTo>
                  <a:pt x="210604" y="8156"/>
                </a:lnTo>
                <a:lnTo>
                  <a:pt x="160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g2a077c1afd3_0_78"/>
          <p:cNvSpPr txBox="1"/>
          <p:nvPr/>
        </p:nvSpPr>
        <p:spPr>
          <a:xfrm>
            <a:off x="395720" y="4906638"/>
            <a:ext cx="124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a077c1afd3_0_78"/>
          <p:cNvSpPr/>
          <p:nvPr/>
        </p:nvSpPr>
        <p:spPr>
          <a:xfrm>
            <a:off x="297657" y="2104579"/>
            <a:ext cx="320039" cy="320039"/>
          </a:xfrm>
          <a:custGeom>
            <a:rect b="b" l="l" r="r" t="t"/>
            <a:pathLst>
              <a:path extrusionOk="0" h="320039" w="320039">
                <a:moveTo>
                  <a:pt x="160019" y="0"/>
                </a:moveTo>
                <a:lnTo>
                  <a:pt x="109435" y="8156"/>
                </a:lnTo>
                <a:lnTo>
                  <a:pt x="65507" y="30870"/>
                </a:lnTo>
                <a:lnTo>
                  <a:pt x="30870" y="65507"/>
                </a:lnTo>
                <a:lnTo>
                  <a:pt x="8156" y="109435"/>
                </a:lnTo>
                <a:lnTo>
                  <a:pt x="0" y="160020"/>
                </a:lnTo>
                <a:lnTo>
                  <a:pt x="8156" y="210604"/>
                </a:lnTo>
                <a:lnTo>
                  <a:pt x="30870" y="254532"/>
                </a:lnTo>
                <a:lnTo>
                  <a:pt x="65507" y="289169"/>
                </a:lnTo>
                <a:lnTo>
                  <a:pt x="109435" y="311883"/>
                </a:lnTo>
                <a:lnTo>
                  <a:pt x="160019" y="320039"/>
                </a:lnTo>
                <a:lnTo>
                  <a:pt x="210604" y="311883"/>
                </a:lnTo>
                <a:lnTo>
                  <a:pt x="254532" y="289169"/>
                </a:lnTo>
                <a:lnTo>
                  <a:pt x="289169" y="254532"/>
                </a:lnTo>
                <a:lnTo>
                  <a:pt x="311883" y="210604"/>
                </a:lnTo>
                <a:lnTo>
                  <a:pt x="320039" y="160020"/>
                </a:lnTo>
                <a:lnTo>
                  <a:pt x="311883" y="109435"/>
                </a:lnTo>
                <a:lnTo>
                  <a:pt x="289169" y="65507"/>
                </a:lnTo>
                <a:lnTo>
                  <a:pt x="254532" y="30870"/>
                </a:lnTo>
                <a:lnTo>
                  <a:pt x="210604" y="8156"/>
                </a:lnTo>
                <a:lnTo>
                  <a:pt x="160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" name="Google Shape;165;g2a077c1afd3_0_78"/>
          <p:cNvSpPr txBox="1"/>
          <p:nvPr/>
        </p:nvSpPr>
        <p:spPr>
          <a:xfrm>
            <a:off x="395320" y="2144583"/>
            <a:ext cx="123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2a077c1afd3_0_78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a24c8a0e29_0_6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9" y="1461850"/>
            <a:ext cx="5536575" cy="330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a24c8a0e29_0_67"/>
          <p:cNvSpPr/>
          <p:nvPr/>
        </p:nvSpPr>
        <p:spPr>
          <a:xfrm>
            <a:off x="402336" y="390143"/>
            <a:ext cx="11384280" cy="0"/>
          </a:xfrm>
          <a:custGeom>
            <a:rect b="b" l="l" r="r" t="t"/>
            <a:pathLst>
              <a:path extrusionOk="0" h="120000" w="11384280">
                <a:moveTo>
                  <a:pt x="0" y="0"/>
                </a:moveTo>
                <a:lnTo>
                  <a:pt x="11384280" y="0"/>
                </a:lnTo>
              </a:path>
            </a:pathLst>
          </a:custGeom>
          <a:noFill/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a24c8a0e29_0_67"/>
          <p:cNvSpPr txBox="1"/>
          <p:nvPr>
            <p:ph type="title"/>
          </p:nvPr>
        </p:nvSpPr>
        <p:spPr>
          <a:xfrm>
            <a:off x="328901" y="426225"/>
            <a:ext cx="10370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EC6101"/>
                </a:solidFill>
                <a:latin typeface="Roboto"/>
                <a:ea typeface="Roboto"/>
                <a:cs typeface="Roboto"/>
                <a:sym typeface="Roboto"/>
              </a:rPr>
              <a:t>Declining Sales Trends</a:t>
            </a:r>
            <a:endParaRPr sz="3000">
              <a:solidFill>
                <a:srgbClr val="EC610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4" name="Google Shape;174;g2a24c8a0e29_0_67"/>
          <p:cNvGrpSpPr/>
          <p:nvPr/>
        </p:nvGrpSpPr>
        <p:grpSpPr>
          <a:xfrm>
            <a:off x="0" y="5465275"/>
            <a:ext cx="12192146" cy="680750"/>
            <a:chOff x="9600" y="5465275"/>
            <a:chExt cx="12182400" cy="680750"/>
          </a:xfrm>
        </p:grpSpPr>
        <p:sp>
          <p:nvSpPr>
            <p:cNvPr id="175" name="Google Shape;175;g2a24c8a0e29_0_67"/>
            <p:cNvSpPr/>
            <p:nvPr/>
          </p:nvSpPr>
          <p:spPr>
            <a:xfrm>
              <a:off x="9600" y="5465275"/>
              <a:ext cx="12182400" cy="677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2a24c8a0e29_0_67"/>
            <p:cNvSpPr txBox="1"/>
            <p:nvPr/>
          </p:nvSpPr>
          <p:spPr>
            <a:xfrm>
              <a:off x="178125" y="5468925"/>
              <a:ext cx="1147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r>
                <a:rPr i="0" lang="en-US" sz="19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 2023.</a:t>
              </a:r>
              <a:r>
                <a:rPr lang="en-US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i="0" lang="en-US" sz="19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After 9 months, global registrations have been </a:t>
              </a:r>
              <a:r>
                <a:rPr b="1" i="0" lang="en-US" sz="19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r>
                <a:rPr b="1" lang="en-US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</a:t>
              </a:r>
              <a:r>
                <a:rPr b="1" i="0" lang="en-US" sz="19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000 (-7.2%)</a:t>
              </a:r>
              <a:r>
                <a:rPr i="0" lang="en-US" sz="19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one of the worse performance among the Top 20 world manufacturers.</a:t>
              </a:r>
              <a:endParaRPr i="0" sz="2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7" name="Google Shape;177;g2a24c8a0e29_0_67"/>
          <p:cNvSpPr txBox="1"/>
          <p:nvPr>
            <p:ph idx="12" type="sldNum"/>
          </p:nvPr>
        </p:nvSpPr>
        <p:spPr>
          <a:xfrm>
            <a:off x="11795125" y="6571203"/>
            <a:ext cx="201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1000"/>
              <a:t>‹#›</a:t>
            </a:fld>
            <a:endParaRPr sz="1000"/>
          </a:p>
        </p:txBody>
      </p:sp>
      <p:pic>
        <p:nvPicPr>
          <p:cNvPr id="178" name="Google Shape;178;g2a24c8a0e29_0_67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a24c8a0e29_0_67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SIDDHARTH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a24c8a0e29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a24c8a0e29_0_67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0204" y="1461850"/>
            <a:ext cx="5340567" cy="33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23e2194ed_0_0"/>
          <p:cNvSpPr/>
          <p:nvPr/>
        </p:nvSpPr>
        <p:spPr>
          <a:xfrm>
            <a:off x="402336" y="390143"/>
            <a:ext cx="11384280" cy="0"/>
          </a:xfrm>
          <a:custGeom>
            <a:rect b="b" l="l" r="r" t="t"/>
            <a:pathLst>
              <a:path extrusionOk="0" h="120000" w="11384280">
                <a:moveTo>
                  <a:pt x="0" y="0"/>
                </a:moveTo>
                <a:lnTo>
                  <a:pt x="11384280" y="0"/>
                </a:lnTo>
              </a:path>
            </a:pathLst>
          </a:custGeom>
          <a:noFill/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a23e2194ed_0_0"/>
          <p:cNvSpPr txBox="1"/>
          <p:nvPr>
            <p:ph type="title"/>
          </p:nvPr>
        </p:nvSpPr>
        <p:spPr>
          <a:xfrm>
            <a:off x="394792" y="558068"/>
            <a:ext cx="11402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96600"/>
                </a:solidFill>
              </a:rPr>
              <a:t>2023 HARLEY-DAVIDSON, INC. GUIDANCE</a:t>
            </a:r>
            <a:endParaRPr sz="2900">
              <a:solidFill>
                <a:srgbClr val="F96600"/>
              </a:solidFill>
            </a:endParaRPr>
          </a:p>
        </p:txBody>
      </p:sp>
      <p:sp>
        <p:nvSpPr>
          <p:cNvPr id="188" name="Google Shape;188;g2a23e2194ed_0_0"/>
          <p:cNvSpPr txBox="1"/>
          <p:nvPr>
            <p:ph idx="12" type="sldNum"/>
          </p:nvPr>
        </p:nvSpPr>
        <p:spPr>
          <a:xfrm>
            <a:off x="11795125" y="6571203"/>
            <a:ext cx="201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/>
              <a:t>‹#›</a:t>
            </a:fld>
            <a:endParaRPr sz="1000"/>
          </a:p>
        </p:txBody>
      </p:sp>
      <p:pic>
        <p:nvPicPr>
          <p:cNvPr id="189" name="Google Shape;189;g2a23e2194ed_0_0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a23e2194e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a23e2194ed_0_0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SIDDHARTH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2a23e2194e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725" y="1516425"/>
            <a:ext cx="3348109" cy="349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a23e2194e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3485" y="1516425"/>
            <a:ext cx="3328239" cy="21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a23e2194ed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7820" y="1516425"/>
            <a:ext cx="3318304" cy="3511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24c8a0e29_0_39"/>
          <p:cNvSpPr/>
          <p:nvPr/>
        </p:nvSpPr>
        <p:spPr>
          <a:xfrm>
            <a:off x="4268225" y="1325500"/>
            <a:ext cx="3557700" cy="3842100"/>
          </a:xfrm>
          <a:prstGeom prst="rect">
            <a:avLst/>
          </a:prstGeom>
          <a:solidFill>
            <a:srgbClr val="E7E6E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a24c8a0e29_0_39"/>
          <p:cNvSpPr/>
          <p:nvPr/>
        </p:nvSpPr>
        <p:spPr>
          <a:xfrm>
            <a:off x="402336" y="390143"/>
            <a:ext cx="11384280" cy="0"/>
          </a:xfrm>
          <a:custGeom>
            <a:rect b="b" l="l" r="r" t="t"/>
            <a:pathLst>
              <a:path extrusionOk="0" h="120000" w="11384280">
                <a:moveTo>
                  <a:pt x="0" y="0"/>
                </a:moveTo>
                <a:lnTo>
                  <a:pt x="11384280" y="0"/>
                </a:lnTo>
              </a:path>
            </a:pathLst>
          </a:custGeom>
          <a:noFill/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a24c8a0e29_0_39"/>
          <p:cNvSpPr txBox="1"/>
          <p:nvPr>
            <p:ph type="title"/>
          </p:nvPr>
        </p:nvSpPr>
        <p:spPr>
          <a:xfrm>
            <a:off x="394792" y="558068"/>
            <a:ext cx="11402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96600"/>
                </a:solidFill>
              </a:rPr>
              <a:t>2023 HARLEY-DAVIDSON, INC. GUIDANCE</a:t>
            </a:r>
            <a:endParaRPr sz="2900">
              <a:solidFill>
                <a:srgbClr val="F96600"/>
              </a:solidFill>
            </a:endParaRPr>
          </a:p>
        </p:txBody>
      </p:sp>
      <p:sp>
        <p:nvSpPr>
          <p:cNvPr id="202" name="Google Shape;202;g2a24c8a0e29_0_39"/>
          <p:cNvSpPr txBox="1"/>
          <p:nvPr>
            <p:ph idx="12" type="sldNum"/>
          </p:nvPr>
        </p:nvSpPr>
        <p:spPr>
          <a:xfrm>
            <a:off x="11795125" y="6571203"/>
            <a:ext cx="201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8</a:t>
            </a:r>
            <a:endParaRPr sz="1000"/>
          </a:p>
        </p:txBody>
      </p:sp>
      <p:pic>
        <p:nvPicPr>
          <p:cNvPr id="203" name="Google Shape;203;g2a24c8a0e29_0_3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a24c8a0e29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a24c8a0e29_0_39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SIDDHARTH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2a24c8a0e29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725" y="1516425"/>
            <a:ext cx="3348109" cy="349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a24c8a0e29_0_39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893485" y="1516425"/>
            <a:ext cx="3328239" cy="21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a24c8a0e29_0_39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877820" y="1516425"/>
            <a:ext cx="3318304" cy="351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a24c8a0e29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550" y="5319128"/>
            <a:ext cx="10312576" cy="842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" name="Google Shape;210;g2a24c8a0e29_0_39"/>
          <p:cNvSpPr txBox="1"/>
          <p:nvPr/>
        </p:nvSpPr>
        <p:spPr>
          <a:xfrm>
            <a:off x="4881725" y="5664750"/>
            <a:ext cx="2425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highlight>
                  <a:schemeClr val="lt1"/>
                </a:highlight>
              </a:rPr>
              <a:t> $70M - $75M</a:t>
            </a:r>
            <a:endParaRPr b="1" sz="2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2d7d3a225_0_0"/>
          <p:cNvSpPr txBox="1"/>
          <p:nvPr/>
        </p:nvSpPr>
        <p:spPr>
          <a:xfrm>
            <a:off x="3727450" y="380750"/>
            <a:ext cx="6926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96600"/>
                </a:solidFill>
                <a:latin typeface="Roboto"/>
                <a:ea typeface="Roboto"/>
                <a:cs typeface="Roboto"/>
                <a:sym typeface="Roboto"/>
              </a:rPr>
              <a:t>Curating A Harley Centric Mission</a:t>
            </a:r>
            <a:endParaRPr sz="3000">
              <a:solidFill>
                <a:srgbClr val="F96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6" name="Google Shape;216;g262d7d3a225_0_0"/>
          <p:cNvGrpSpPr/>
          <p:nvPr/>
        </p:nvGrpSpPr>
        <p:grpSpPr>
          <a:xfrm>
            <a:off x="0" y="0"/>
            <a:ext cx="3427730" cy="6857998"/>
            <a:chOff x="0" y="0"/>
            <a:chExt cx="3427730" cy="6857998"/>
          </a:xfrm>
        </p:grpSpPr>
        <p:pic>
          <p:nvPicPr>
            <p:cNvPr id="217" name="Google Shape;217;g262d7d3a225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816351" cy="68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g262d7d3a225_0_0"/>
            <p:cNvSpPr/>
            <p:nvPr/>
          </p:nvSpPr>
          <p:spPr>
            <a:xfrm>
              <a:off x="403860" y="391668"/>
              <a:ext cx="3023870" cy="6078220"/>
            </a:xfrm>
            <a:custGeom>
              <a:rect b="b" l="l" r="r" t="t"/>
              <a:pathLst>
                <a:path extrusionOk="0" h="6078220" w="3023870">
                  <a:moveTo>
                    <a:pt x="0" y="6077712"/>
                  </a:moveTo>
                  <a:lnTo>
                    <a:pt x="3023616" y="6077712"/>
                  </a:lnTo>
                  <a:lnTo>
                    <a:pt x="3023616" y="0"/>
                  </a:lnTo>
                  <a:lnTo>
                    <a:pt x="0" y="0"/>
                  </a:lnTo>
                  <a:lnTo>
                    <a:pt x="0" y="6077712"/>
                  </a:lnTo>
                  <a:close/>
                </a:path>
              </a:pathLst>
            </a:custGeom>
            <a:noFill/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9" name="Google Shape;219;g262d7d3a225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559" y="0"/>
              <a:ext cx="2145790" cy="685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g262d7d3a225_0_0"/>
          <p:cNvSpPr txBox="1"/>
          <p:nvPr/>
        </p:nvSpPr>
        <p:spPr>
          <a:xfrm>
            <a:off x="4544700" y="2654550"/>
            <a:ext cx="4698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Increase cash reserves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62d7d3a225_0_0"/>
          <p:cNvSpPr txBox="1"/>
          <p:nvPr/>
        </p:nvSpPr>
        <p:spPr>
          <a:xfrm>
            <a:off x="4468500" y="3767700"/>
            <a:ext cx="6185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Cash can be used to invest in Hybrid Push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62d7d3a225_0_0"/>
          <p:cNvSpPr txBox="1"/>
          <p:nvPr/>
        </p:nvSpPr>
        <p:spPr>
          <a:xfrm>
            <a:off x="4544700" y="4956500"/>
            <a:ext cx="5248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CEO to employee pay ratio becomes 1:10 </a:t>
            </a:r>
            <a:endParaRPr sz="2400"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</a:t>
            </a:r>
            <a:r>
              <a:rPr lang="en-US">
                <a:solidFill>
                  <a:schemeClr val="dk1"/>
                </a:solidFill>
              </a:rPr>
              <a:t>CEO to employee pay ratio is </a:t>
            </a:r>
            <a:r>
              <a:rPr b="1" lang="en-US">
                <a:solidFill>
                  <a:schemeClr val="dk1"/>
                </a:solidFill>
              </a:rPr>
              <a:t>1:539</a:t>
            </a:r>
            <a:endParaRPr b="1"/>
          </a:p>
        </p:txBody>
      </p:sp>
      <p:sp>
        <p:nvSpPr>
          <p:cNvPr id="223" name="Google Shape;223;g262d7d3a225_0_0"/>
          <p:cNvSpPr txBox="1"/>
          <p:nvPr/>
        </p:nvSpPr>
        <p:spPr>
          <a:xfrm>
            <a:off x="4458250" y="1340350"/>
            <a:ext cx="5849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Paying employees with increased stock options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62d7d3a225_0_0"/>
          <p:cNvSpPr txBox="1"/>
          <p:nvPr>
            <p:ph idx="12" type="sldNum"/>
          </p:nvPr>
        </p:nvSpPr>
        <p:spPr>
          <a:xfrm>
            <a:off x="11796648" y="6572583"/>
            <a:ext cx="186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/>
              <a:t>9</a:t>
            </a:r>
            <a:endParaRPr sz="1000"/>
          </a:p>
        </p:txBody>
      </p:sp>
      <p:pic>
        <p:nvPicPr>
          <p:cNvPr id="225" name="Google Shape;225;g262d7d3a225_0_0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4979" y="76200"/>
            <a:ext cx="1274612" cy="9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62d7d3a22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7443" y="1470025"/>
            <a:ext cx="431087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62d7d3a225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6288" y="2669406"/>
            <a:ext cx="473400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62d7d3a225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6300" y="3754500"/>
            <a:ext cx="473400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62d7d3a225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0825" y="5077549"/>
            <a:ext cx="584349" cy="58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62d7d3a225_0_0"/>
          <p:cNvSpPr txBox="1"/>
          <p:nvPr/>
        </p:nvSpPr>
        <p:spPr>
          <a:xfrm>
            <a:off x="1326" y="6472775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262d7d3a225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256264" y="6519671"/>
            <a:ext cx="265175" cy="21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2023-11-17T06:21:35Z</dcterms:created>
  <dc:creator>Wohlleber, Benjamin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2023-11-17T00:00:00Z</vt:filetime>
  </property>
  <property fmtid="{D5CDD505-2E9C-101B-9397-08002B2CF9AE}" pid="5" name="MSIP_Label_4bf1db5d-561b-4a87-817b-98b7dfad1d69_ActionId">
    <vt:lpwstr>22fb720d-16cb-411f-84cc-11656f5f151c</vt:lpwstr>
  </property>
  <property fmtid="{D5CDD505-2E9C-101B-9397-08002B2CF9AE}" pid="6" name="MSIP_Label_4bf1db5d-561b-4a87-817b-98b7dfad1d69_ContentBits">
    <vt:lpwstr>0</vt:lpwstr>
  </property>
  <property fmtid="{D5CDD505-2E9C-101B-9397-08002B2CF9AE}" pid="7" name="MSIP_Label_4bf1db5d-561b-4a87-817b-98b7dfad1d69_Enabled">
    <vt:lpwstr>true</vt:lpwstr>
  </property>
  <property fmtid="{D5CDD505-2E9C-101B-9397-08002B2CF9AE}" pid="8" name="MSIP_Label_4bf1db5d-561b-4a87-817b-98b7dfad1d69_Method">
    <vt:lpwstr>Privileged</vt:lpwstr>
  </property>
  <property fmtid="{D5CDD505-2E9C-101B-9397-08002B2CF9AE}" pid="9" name="MSIP_Label_4bf1db5d-561b-4a87-817b-98b7dfad1d69_Name">
    <vt:lpwstr>H-D Company Confidential</vt:lpwstr>
  </property>
  <property fmtid="{D5CDD505-2E9C-101B-9397-08002B2CF9AE}" pid="10" name="MSIP_Label_4bf1db5d-561b-4a87-817b-98b7dfad1d69_SetDate">
    <vt:lpwstr>2023-01-20T14:39:05Z</vt:lpwstr>
  </property>
  <property fmtid="{D5CDD505-2E9C-101B-9397-08002B2CF9AE}" pid="11" name="MSIP_Label_4bf1db5d-561b-4a87-817b-98b7dfad1d69_SiteId">
    <vt:lpwstr>d72bf766-eac5-473f-8170-2e4f4954c317</vt:lpwstr>
  </property>
  <property fmtid="{D5CDD505-2E9C-101B-9397-08002B2CF9AE}" pid="12" name="Producer">
    <vt:lpwstr>Microsoft® PowerPoint® for Microsoft 365</vt:lpwstr>
  </property>
</Properties>
</file>